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5"/>
  </p:notesMasterIdLst>
  <p:handoutMasterIdLst>
    <p:handoutMasterId r:id="rId26"/>
  </p:handoutMasterIdLst>
  <p:sldIdLst>
    <p:sldId id="292" r:id="rId5"/>
    <p:sldId id="291" r:id="rId6"/>
    <p:sldId id="2147480932" r:id="rId7"/>
    <p:sldId id="294" r:id="rId8"/>
    <p:sldId id="298" r:id="rId9"/>
    <p:sldId id="299" r:id="rId10"/>
    <p:sldId id="305" r:id="rId11"/>
    <p:sldId id="307" r:id="rId12"/>
    <p:sldId id="2147480933" r:id="rId13"/>
    <p:sldId id="295" r:id="rId14"/>
    <p:sldId id="309" r:id="rId15"/>
    <p:sldId id="304" r:id="rId16"/>
    <p:sldId id="2147480929" r:id="rId17"/>
    <p:sldId id="2147480931" r:id="rId18"/>
    <p:sldId id="345" r:id="rId19"/>
    <p:sldId id="346" r:id="rId20"/>
    <p:sldId id="2147480928" r:id="rId21"/>
    <p:sldId id="303" r:id="rId22"/>
    <p:sldId id="297" r:id="rId23"/>
    <p:sldId id="293" r:id="rId2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AC3"/>
    <a:srgbClr val="B5C1DF"/>
    <a:srgbClr val="374D81"/>
    <a:srgbClr val="E98B0D"/>
    <a:srgbClr val="E2973C"/>
    <a:srgbClr val="9BD49E"/>
    <a:srgbClr val="F6A287"/>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3" autoAdjust="0"/>
    <p:restoredTop sz="91502" autoAdjust="0"/>
  </p:normalViewPr>
  <p:slideViewPr>
    <p:cSldViewPr snapToGrid="0">
      <p:cViewPr varScale="1">
        <p:scale>
          <a:sx n="87" d="100"/>
          <a:sy n="87" d="100"/>
        </p:scale>
        <p:origin x="200" y="45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Semaglutide 2.4 mg</c:v>
                </c:pt>
              </c:strCache>
            </c:strRef>
          </c:tx>
          <c:spPr>
            <a:solidFill>
              <a:srgbClr val="00196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1736</c:v>
                </c:pt>
              </c:numCache>
            </c:numRef>
          </c:val>
          <c:extLst>
            <c:ext xmlns:c16="http://schemas.microsoft.com/office/drawing/2014/chart" uri="{C3380CC4-5D6E-409C-BE32-E72D297353CC}">
              <c16:uniqueId val="{00000000-D962-4800-A973-CD0F8F83CC82}"/>
            </c:ext>
          </c:extLst>
        </c:ser>
        <c:ser>
          <c:idx val="1"/>
          <c:order val="1"/>
          <c:tx>
            <c:strRef>
              <c:f>Sheet1!$C$1</c:f>
              <c:strCache>
                <c:ptCount val="1"/>
                <c:pt idx="0">
                  <c:v>Placebo</c:v>
                </c:pt>
              </c:strCache>
            </c:strRef>
          </c:tx>
          <c:spPr>
            <a:solidFill>
              <a:srgbClr val="939AA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2676</c:v>
                </c:pt>
              </c:numCache>
            </c:numRef>
          </c:val>
          <c:extLst>
            <c:ext xmlns:c16="http://schemas.microsoft.com/office/drawing/2014/chart" uri="{C3380CC4-5D6E-409C-BE32-E72D297353CC}">
              <c16:uniqueId val="{00000001-D962-4800-A973-CD0F8F83CC82}"/>
            </c:ext>
          </c:extLst>
        </c:ser>
        <c:dLbls>
          <c:showLegendKey val="0"/>
          <c:showVal val="1"/>
          <c:showCatName val="0"/>
          <c:showSerName val="0"/>
          <c:showPercent val="0"/>
          <c:showBubbleSize val="0"/>
        </c:dLbls>
        <c:gapWidth val="10"/>
        <c:overlap val="-25"/>
        <c:axId val="163201792"/>
        <c:axId val="163203328"/>
      </c:barChart>
      <c:catAx>
        <c:axId val="163201792"/>
        <c:scaling>
          <c:orientation val="minMax"/>
        </c:scaling>
        <c:delete val="0"/>
        <c:axPos val="b"/>
        <c:numFmt formatCode="General" sourceLinked="1"/>
        <c:majorTickMark val="none"/>
        <c:minorTickMark val="none"/>
        <c:tickLblPos val="nextTo"/>
        <c:spPr>
          <a:solidFill>
            <a:srgbClr val="939AA7"/>
          </a:solidFill>
          <a:ln w="19050" cap="flat" cmpd="sng" algn="ctr">
            <a:solidFill>
              <a:srgbClr val="001965"/>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is For Office" panose="020B0504010101010104" pitchFamily="34" charset="0"/>
                <a:ea typeface="Apis For Office" panose="020B0504010101010104" pitchFamily="34" charset="0"/>
                <a:cs typeface="Apis For Office" panose="020B0504010101010104" pitchFamily="34" charset="0"/>
              </a:defRPr>
            </a:pPr>
            <a:endParaRPr lang="it-IT"/>
          </a:p>
        </c:txPr>
        <c:crossAx val="163203328"/>
        <c:crosses val="autoZero"/>
        <c:auto val="1"/>
        <c:lblAlgn val="ctr"/>
        <c:lblOffset val="100"/>
        <c:noMultiLvlLbl val="0"/>
      </c:catAx>
      <c:valAx>
        <c:axId val="1632033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pis For Office" panose="020B0504010101010104" pitchFamily="34" charset="0"/>
                    <a:ea typeface="Apis For Office" panose="020B0504010101010104" pitchFamily="34" charset="0"/>
                    <a:cs typeface="Apis For Office" panose="020B0504010101010104" pitchFamily="34" charset="0"/>
                  </a:defRPr>
                </a:pPr>
                <a:r>
                  <a:rPr lang="en-CA" sz="1200" dirty="0">
                    <a:solidFill>
                      <a:srgbClr val="001965"/>
                    </a:solidFill>
                  </a:rPr>
                  <a:t>Energy intake (kJ)</a:t>
                </a:r>
              </a:p>
            </c:rich>
          </c:tx>
          <c:layout>
            <c:manualLayout>
              <c:xMode val="edge"/>
              <c:yMode val="edge"/>
              <c:x val="1.9676676810576423E-2"/>
              <c:y val="0.21809883528176033"/>
            </c:manualLayout>
          </c:layout>
          <c:overlay val="0"/>
          <c:spPr>
            <a:noFill/>
            <a:ln>
              <a:noFill/>
            </a:ln>
            <a:effectLst/>
          </c:spPr>
        </c:title>
        <c:numFmt formatCode="General" sourceLinked="1"/>
        <c:majorTickMark val="out"/>
        <c:minorTickMark val="none"/>
        <c:tickLblPos val="nextTo"/>
        <c:spPr>
          <a:noFill/>
          <a:ln w="19050">
            <a:solidFill>
              <a:srgbClr val="001965"/>
            </a:solidFill>
          </a:ln>
          <a:effectLst/>
        </c:spPr>
        <c:txPr>
          <a:bodyPr rot="-60000000" spcFirstLastPara="1" vertOverflow="ellipsis" vert="horz" wrap="square" anchor="ctr" anchorCtr="1"/>
          <a:lstStyle/>
          <a:p>
            <a:pPr>
              <a:defRPr sz="1197" b="0" i="0" u="none" strike="noStrike" kern="1200" baseline="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defRPr>
            </a:pPr>
            <a:endParaRPr lang="it-IT"/>
          </a:p>
        </c:txPr>
        <c:crossAx val="16320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is For Office" panose="020B0504010101010104" pitchFamily="34" charset="0"/>
          <a:ea typeface="Apis For Office" panose="020B0504010101010104" pitchFamily="34" charset="0"/>
          <a:cs typeface="Apis For Office" panose="020B0504010101010104" pitchFamily="34"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18898615317721E-2"/>
          <c:y val="0"/>
          <c:w val="0.88146922285254881"/>
          <c:h val="0.91607673627457931"/>
        </c:manualLayout>
      </c:layout>
      <c:scatterChart>
        <c:scatterStyle val="lineMarker"/>
        <c:varyColors val="0"/>
        <c:ser>
          <c:idx val="0"/>
          <c:order val="0"/>
          <c:spPr>
            <a:ln w="19050">
              <a:noFill/>
            </a:ln>
          </c:spPr>
          <c:marker>
            <c:symbol val="square"/>
            <c:size val="6"/>
          </c:marker>
          <c:errBars>
            <c:errDir val="x"/>
            <c:errBarType val="both"/>
            <c:errValType val="cust"/>
            <c:noEndCap val="0"/>
            <c:plus>
              <c:numRef>
                <c:f>'Forest plot template'!$H$4:$H$18</c:f>
                <c:numCache>
                  <c:formatCode>General</c:formatCode>
                  <c:ptCount val="15"/>
                  <c:pt idx="0">
                    <c:v>0.68</c:v>
                  </c:pt>
                  <c:pt idx="1">
                    <c:v>0.77000000000000035</c:v>
                  </c:pt>
                  <c:pt idx="2">
                    <c:v>0.72000000000000031</c:v>
                  </c:pt>
                  <c:pt idx="4">
                    <c:v>0.4000000000000003</c:v>
                  </c:pt>
                  <c:pt idx="5">
                    <c:v>0.43000000000000022</c:v>
                  </c:pt>
                  <c:pt idx="6">
                    <c:v>0.53</c:v>
                  </c:pt>
                  <c:pt idx="8">
                    <c:v>0.58999999999999986</c:v>
                  </c:pt>
                  <c:pt idx="9">
                    <c:v>0.68</c:v>
                  </c:pt>
                  <c:pt idx="10">
                    <c:v>0.61000000000000043</c:v>
                  </c:pt>
                  <c:pt idx="12">
                    <c:v>0.56999999999999995</c:v>
                  </c:pt>
                  <c:pt idx="13">
                    <c:v>0.64000000000000035</c:v>
                  </c:pt>
                  <c:pt idx="14">
                    <c:v>0.63000000000000034</c:v>
                  </c:pt>
                </c:numCache>
              </c:numRef>
            </c:plus>
            <c:minus>
              <c:numRef>
                <c:f>'Forest plot template'!$G$4:$G$18</c:f>
                <c:numCache>
                  <c:formatCode>General</c:formatCode>
                  <c:ptCount val="15"/>
                  <c:pt idx="0">
                    <c:v>0.69000000000000039</c:v>
                  </c:pt>
                  <c:pt idx="1">
                    <c:v>0.76000000000000034</c:v>
                  </c:pt>
                  <c:pt idx="2">
                    <c:v>0.73000000000000032</c:v>
                  </c:pt>
                  <c:pt idx="4">
                    <c:v>0.40000000000000008</c:v>
                  </c:pt>
                  <c:pt idx="5">
                    <c:v>0.43000000000000022</c:v>
                  </c:pt>
                  <c:pt idx="6">
                    <c:v>0.53</c:v>
                  </c:pt>
                  <c:pt idx="8">
                    <c:v>0.59000000000000008</c:v>
                  </c:pt>
                  <c:pt idx="9">
                    <c:v>0.69000000000000028</c:v>
                  </c:pt>
                  <c:pt idx="10">
                    <c:v>0.62000000000000022</c:v>
                  </c:pt>
                  <c:pt idx="12">
                    <c:v>0.5700000000000004</c:v>
                  </c:pt>
                  <c:pt idx="13">
                    <c:v>0.65000000000000024</c:v>
                  </c:pt>
                  <c:pt idx="14">
                    <c:v>0.62000000000000033</c:v>
                  </c:pt>
                </c:numCache>
              </c:numRef>
            </c:minus>
            <c:spPr>
              <a:ln w="15875">
                <a:solidFill>
                  <a:srgbClr val="001965"/>
                </a:solidFill>
              </a:ln>
            </c:spPr>
          </c:errBars>
          <c:xVal>
            <c:numRef>
              <c:f>'Forest plot template'!$C$4:$C$18</c:f>
              <c:numCache>
                <c:formatCode>0.00</c:formatCode>
                <c:ptCount val="15"/>
                <c:pt idx="0">
                  <c:v>1.57</c:v>
                </c:pt>
                <c:pt idx="1">
                  <c:v>1.06</c:v>
                </c:pt>
                <c:pt idx="2">
                  <c:v>0.98</c:v>
                </c:pt>
                <c:pt idx="4">
                  <c:v>0.69000000000000028</c:v>
                </c:pt>
                <c:pt idx="5">
                  <c:v>0.66000000000000036</c:v>
                </c:pt>
                <c:pt idx="6">
                  <c:v>0.42000000000000015</c:v>
                </c:pt>
                <c:pt idx="8">
                  <c:v>-1.1399999999999992</c:v>
                </c:pt>
                <c:pt idx="9">
                  <c:v>-1.02</c:v>
                </c:pt>
                <c:pt idx="10">
                  <c:v>-1.03</c:v>
                </c:pt>
                <c:pt idx="12" formatCode="General">
                  <c:v>-0.9600000000000003</c:v>
                </c:pt>
                <c:pt idx="13" formatCode="General">
                  <c:v>-0.79</c:v>
                </c:pt>
                <c:pt idx="14" formatCode="General">
                  <c:v>-8.0000000000000043E-2</c:v>
                </c:pt>
              </c:numCache>
            </c:numRef>
          </c:xVal>
          <c:yVal>
            <c:numRef>
              <c:f>'Forest plot template'!$D$4:$D$18</c:f>
              <c:numCache>
                <c:formatCode>0</c:formatCode>
                <c:ptCount val="15"/>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formatCode="General">
                  <c:v>1</c:v>
                </c:pt>
              </c:numCache>
            </c:numRef>
          </c:yVal>
          <c:smooth val="0"/>
          <c:extLst>
            <c:ext xmlns:c16="http://schemas.microsoft.com/office/drawing/2014/chart" uri="{C3380CC4-5D6E-409C-BE32-E72D297353CC}">
              <c16:uniqueId val="{00000000-D8D9-40D6-ABCD-690C301AD413}"/>
            </c:ext>
          </c:extLst>
        </c:ser>
        <c:dLbls>
          <c:showLegendKey val="0"/>
          <c:showVal val="0"/>
          <c:showCatName val="0"/>
          <c:showSerName val="0"/>
          <c:showPercent val="0"/>
          <c:showBubbleSize val="0"/>
        </c:dLbls>
        <c:axId val="241508352"/>
        <c:axId val="241509888"/>
        <c:extLst/>
      </c:scatterChart>
      <c:valAx>
        <c:axId val="241508352"/>
        <c:scaling>
          <c:orientation val="minMax"/>
          <c:max val="2.5"/>
          <c:min val="-2"/>
        </c:scaling>
        <c:delete val="0"/>
        <c:axPos val="b"/>
        <c:numFmt formatCode="General" sourceLinked="0"/>
        <c:majorTickMark val="out"/>
        <c:minorTickMark val="none"/>
        <c:tickLblPos val="nextTo"/>
        <c:spPr>
          <a:ln w="15875" cap="sq">
            <a:solidFill>
              <a:srgbClr val="001965"/>
            </a:solidFill>
            <a:prstDash val="solid"/>
          </a:ln>
        </c:spPr>
        <c:txPr>
          <a:bodyPr rot="0" vert="horz"/>
          <a:lstStyle/>
          <a:p>
            <a:pPr>
              <a:defRPr>
                <a:solidFill>
                  <a:schemeClr val="accent1"/>
                </a:solidFill>
              </a:defRPr>
            </a:pPr>
            <a:endParaRPr lang="it-IT"/>
          </a:p>
        </c:txPr>
        <c:crossAx val="241509888"/>
        <c:crossesAt val="-1"/>
        <c:crossBetween val="midCat"/>
        <c:majorUnit val="1"/>
      </c:valAx>
      <c:valAx>
        <c:axId val="241509888"/>
        <c:scaling>
          <c:orientation val="minMax"/>
          <c:max val="16.5"/>
          <c:min val="-0.5"/>
        </c:scaling>
        <c:delete val="0"/>
        <c:axPos val="l"/>
        <c:numFmt formatCode="0" sourceLinked="1"/>
        <c:majorTickMark val="none"/>
        <c:minorTickMark val="none"/>
        <c:tickLblPos val="none"/>
        <c:spPr>
          <a:ln w="15875" cap="sq" cmpd="sng">
            <a:solidFill>
              <a:srgbClr val="001965"/>
            </a:solidFill>
            <a:prstDash val="sysDash"/>
          </a:ln>
        </c:spPr>
        <c:crossAx val="241508352"/>
        <c:crossesAt val="0"/>
        <c:crossBetween val="midCat"/>
      </c:valAx>
      <c:spPr>
        <a:noFill/>
        <a:ln w="25400">
          <a:noFill/>
        </a:ln>
      </c:spPr>
    </c:plotArea>
    <c:plotVisOnly val="1"/>
    <c:dispBlanksAs val="gap"/>
    <c:showDLblsOverMax val="0"/>
  </c:chart>
  <c:spPr>
    <a:noFill/>
    <a:ln w="25400">
      <a:noFill/>
    </a:ln>
  </c:spPr>
  <c:txPr>
    <a:bodyPr/>
    <a:lstStyle/>
    <a:p>
      <a:pPr>
        <a:defRPr sz="1200" b="0" i="0" u="none" strike="noStrike" baseline="0">
          <a:solidFill>
            <a:srgbClr val="000000"/>
          </a:solidFill>
          <a:latin typeface="Arial"/>
          <a:ea typeface="Arial"/>
          <a:cs typeface="Arial"/>
        </a:defRPr>
      </a:pPr>
      <a:endParaRPr lang="it-IT"/>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19/02/26</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19/02/26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pmc.ncbi.nlm.nih.gov/articles/PMC3904491/#R1" TargetMode="External"/><Relationship Id="rId3" Type="http://schemas.openxmlformats.org/officeDocument/2006/relationships/hyperlink" Target="https://pmc.ncbi.nlm.nih.gov/articles/PMC10874276/#cvac176-B23" TargetMode="External"/><Relationship Id="rId7" Type="http://schemas.openxmlformats.org/officeDocument/2006/relationships/hyperlink" Target="https://pmc.ncbi.nlm.nih.gov/articles/PMC3904491/#R1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mc.ncbi.nlm.nih.gov/articles/PMC3904491/#R22" TargetMode="External"/><Relationship Id="rId5" Type="http://schemas.openxmlformats.org/officeDocument/2006/relationships/hyperlink" Target="https://pmc.ncbi.nlm.nih.gov/articles/PMC3904491/#R20" TargetMode="External"/><Relationship Id="rId10" Type="http://schemas.openxmlformats.org/officeDocument/2006/relationships/hyperlink" Target="https://pmc.ncbi.nlm.nih.gov/articles/PMC3904491/#R21" TargetMode="External"/><Relationship Id="rId4" Type="http://schemas.openxmlformats.org/officeDocument/2006/relationships/hyperlink" Target="https://pmc.ncbi.nlm.nih.gov/articles/PMC10874276/#cvac176-B8" TargetMode="External"/><Relationship Id="rId9" Type="http://schemas.openxmlformats.org/officeDocument/2006/relationships/hyperlink" Target="https://pmc.ncbi.nlm.nih.gov/articles/PMC3904491/#R1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mc.ncbi.nlm.nih.gov/articles/PMC10874276/#cvac176-B3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mc.ncbi.nlm.nih.gov/articles/PMC10874276/#cvac176-B35" TargetMode="External"/><Relationship Id="rId5" Type="http://schemas.openxmlformats.org/officeDocument/2006/relationships/hyperlink" Target="https://pmc.ncbi.nlm.nih.gov/articles/PMC10874276/#cvac176-F1" TargetMode="External"/><Relationship Id="rId4" Type="http://schemas.openxmlformats.org/officeDocument/2006/relationships/hyperlink" Target="https://pmc.ncbi.nlm.nih.gov/articles/PMC10874276/#cvac176-B3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search?q=insulina&amp;rlz=1C5CHFA_enIT983IT985&amp;oq=azione+del+glp1&amp;gs_lcrp=EgZjaHJvbWUyBggAEEUYOTIKCAEQABgFGA0YHjIKCAIQABiABBiiBDIKCAMQABiABBiiBNIBCTU5NTFqMGoxNagCCLACAfEFcWK1759IoVU&amp;sourceid=chrome&amp;ie=UTF-8&amp;ved=2ahUKEwj19pygwsqSAxUUh_0HHQZxPY8QgK4QegQIAxAB"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ogle.com/search?q=glucagone&amp;rlz=1C5CHFA_enIT983IT985&amp;oq=azione+del+glp1&amp;gs_lcrp=EgZjaHJvbWUyBggAEEUYOTIKCAEQABgFGA0YHjIKCAIQABiABBiiBDIKCAMQABiABBiiBNIBCTU5NTFqMGoxNagCCLACAfEFcWK1759IoVU&amp;sourceid=chrome&amp;ie=UTF-8&amp;ved=2ahUKEwj19pygwsqSAxUUh_0HHQZxPY8QgK4QegQIAxA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mc.ncbi.nlm.nih.gov/articles/PMC9542252/#dom14725-fig-0001"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pmc.ncbi.nlm.nih.gov/articles/PMC9542252/#dom14725-supitem-0001" TargetMode="External"/><Relationship Id="rId4" Type="http://schemas.openxmlformats.org/officeDocument/2006/relationships/hyperlink" Target="https://pmc.ncbi.nlm.nih.gov/articles/PMC9542252/#dom14725-tbl-000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mc.ncbi.nlm.nih.gov/articles/PMC7898914/#dom14280-fig-000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mc.ncbi.nlm.nih.gov/articles/PMC7898914/#dom14280-supitem-000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mc.ncbi.nlm.nih.gov/articles/PMC7898914/#dom14280-fig-000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spcBef>
                <a:spcPts val="2250"/>
              </a:spcBef>
            </a:pPr>
            <a:r>
              <a:rPr lang="it-IT" b="0" i="0" dirty="0">
                <a:solidFill>
                  <a:srgbClr val="1B1B1B"/>
                </a:solidFill>
                <a:effectLst/>
                <a:latin typeface="Cambria" panose="02040503050406030204" pitchFamily="18" charset="0"/>
              </a:rPr>
              <a:t>Il più grande studio che ha valutato l'efficacia degli interventi intensivi sullo stile di vita è stato lo studio Look AHEAD, in cui 5145 persone con obesità e diabete di tipo 2 sono state randomizzate a ricevere un supporto intensivo allo stile di vita (gruppo di intervento) rispetto a un programma educativo strutturato (gruppo di cure usuali). </a:t>
            </a:r>
            <a:r>
              <a:rPr lang="it-IT" b="0" i="0" u="sng" baseline="30000" dirty="0">
                <a:solidFill>
                  <a:srgbClr val="005EA2"/>
                </a:solidFill>
                <a:effectLst/>
                <a:latin typeface="Cambria" panose="02040503050406030204" pitchFamily="18" charset="0"/>
                <a:hlinkClick r:id="rId3"/>
              </a:rPr>
              <a:t>23</a:t>
            </a:r>
            <a:r>
              <a:rPr lang="it-IT" b="0" i="0" dirty="0">
                <a:solidFill>
                  <a:srgbClr val="1B1B1B"/>
                </a:solidFill>
                <a:effectLst/>
                <a:latin typeface="Cambria" panose="02040503050406030204" pitchFamily="18" charset="0"/>
              </a:rPr>
              <a:t> Il gruppo di stile di vita intensivo ha perso l'8,6% del peso corporeo iniziale a 1 anno e il 4,7% a 8 anni, mentre il braccio di cure usuali ha perso lo 0,7% a 1 anno e il 2,1% a 8 anni. </a:t>
            </a:r>
            <a:r>
              <a:rPr lang="it-IT" b="0" i="0" u="sng" baseline="30000" dirty="0">
                <a:solidFill>
                  <a:srgbClr val="005EA2"/>
                </a:solidFill>
                <a:effectLst/>
                <a:latin typeface="Cambria" panose="02040503050406030204" pitchFamily="18" charset="0"/>
                <a:hlinkClick r:id="rId4"/>
              </a:rPr>
              <a:t>8</a:t>
            </a:r>
            <a:r>
              <a:rPr lang="it-IT" b="0" i="0" dirty="0">
                <a:solidFill>
                  <a:srgbClr val="1B1B1B"/>
                </a:solidFill>
                <a:effectLst/>
                <a:latin typeface="Cambria" panose="02040503050406030204" pitchFamily="18" charset="0"/>
              </a:rPr>
              <a:t> Nel gruppo di stile di vita intensivo, il 37,7% dei partecipanti allo studio ha raggiunto ≥10% WL a 1 anno dall'intervento e il 39,3% di loro (324/2144, il 15,1% della popolazione totale nel gruppo di stile di vita intensivo) è stato in grado di mantenere ≥10% WL per 8 anni. </a:t>
            </a:r>
            <a:r>
              <a:rPr lang="it-IT" b="0" i="0" u="sng" baseline="30000" dirty="0">
                <a:solidFill>
                  <a:srgbClr val="005EA2"/>
                </a:solidFill>
                <a:effectLst/>
                <a:latin typeface="Cambria" panose="02040503050406030204" pitchFamily="18" charset="0"/>
                <a:hlinkClick r:id="rId4"/>
              </a:rPr>
              <a:t>8</a:t>
            </a:r>
            <a:endParaRPr lang="it-IT" b="0" i="0" u="sng" baseline="30000" dirty="0">
              <a:solidFill>
                <a:srgbClr val="005EA2"/>
              </a:solidFill>
              <a:effectLst/>
              <a:latin typeface="Cambria" panose="02040503050406030204" pitchFamily="18" charset="0"/>
            </a:endParaRPr>
          </a:p>
          <a:p>
            <a:pPr algn="l">
              <a:spcBef>
                <a:spcPts val="2250"/>
              </a:spcBef>
            </a:pPr>
            <a:endParaRPr lang="it-IT" b="0" i="0" u="sng" baseline="30000" dirty="0">
              <a:solidFill>
                <a:srgbClr val="005EA2"/>
              </a:solidFill>
              <a:effectLst/>
              <a:latin typeface="Cambria" panose="02040503050406030204" pitchFamily="18" charset="0"/>
            </a:endParaRPr>
          </a:p>
          <a:p>
            <a:pPr algn="l">
              <a:spcBef>
                <a:spcPts val="2250"/>
              </a:spcBef>
            </a:pPr>
            <a:r>
              <a:rPr lang="it-IT" b="0" i="0" dirty="0">
                <a:solidFill>
                  <a:srgbClr val="1B1B1B"/>
                </a:solidFill>
                <a:effectLst/>
                <a:latin typeface="Cambria" panose="02040503050406030204" pitchFamily="18" charset="0"/>
              </a:rPr>
              <a:t>DSE Per i primi 4 anni, ai partecipanti al DSE sono stati offerti tre incontri di gruppo di un'ora all'anno, in cui si discuteva rispettivamente di dieta, attività fisica e supporto sociale. </a:t>
            </a:r>
            <a:r>
              <a:rPr lang="it-IT" b="0" i="0" u="sng" baseline="30000" dirty="0">
                <a:solidFill>
                  <a:srgbClr val="005EA2"/>
                </a:solidFill>
                <a:effectLst/>
                <a:latin typeface="Cambria" panose="02040503050406030204" pitchFamily="18" charset="0"/>
                <a:hlinkClick r:id="rId5"/>
              </a:rPr>
              <a:t>20</a:t>
            </a:r>
            <a:r>
              <a:rPr lang="it-IT" b="0" i="0" dirty="0">
                <a:solidFill>
                  <a:srgbClr val="1B1B1B"/>
                </a:solidFill>
                <a:effectLst/>
                <a:latin typeface="Cambria" panose="02040503050406030204" pitchFamily="18" charset="0"/>
              </a:rPr>
              <a:t> Queste sessioni offrivano informazioni, ma non strategie comportamentali specifiche per aderire alle raccomandazioni relative a dieta e attività fisica. Gli studenti dal quinto all'ottavo anno hanno avuto una sessione di questo tipo all'anno. I soggetti che desideravano un maggiore aiuto per la perdita di peso sono stati indirizzati ai loro medici di base, che erano liberi di raccomandare qualsiasi intervento ritenessero appropriato.</a:t>
            </a:r>
          </a:p>
          <a:p>
            <a:r>
              <a:rPr lang="it-IT" b="0" i="0" dirty="0">
                <a:solidFill>
                  <a:srgbClr val="1B1B1B"/>
                </a:solidFill>
                <a:effectLst/>
                <a:latin typeface="Cambria" panose="02040503050406030204" pitchFamily="18" charset="0"/>
              </a:rPr>
              <a:t>ILI: Nel primo anno, i partecipanti allo studio ILI hanno ricevuto un intervento completo sullo stile di vita, progettato per indurre una perdita media, nell'intero studio, pari al 7% del peso iniziale (con un obiettivo individuale di perdita ≥10%).</a:t>
            </a:r>
          </a:p>
          <a:p>
            <a:pPr algn="l">
              <a:spcBef>
                <a:spcPts val="2250"/>
              </a:spcBef>
            </a:pPr>
            <a:r>
              <a:rPr lang="it-IT" b="0" i="0" dirty="0">
                <a:solidFill>
                  <a:srgbClr val="1B1B1B"/>
                </a:solidFill>
                <a:effectLst/>
                <a:latin typeface="Cambria" panose="02040503050406030204" pitchFamily="18" charset="0"/>
              </a:rPr>
              <a:t>Nei mesi 1-6, i partecipanti hanno partecipato a sessioni di gruppo (di 60-75 minuti) per le prime 3 settimane di ogni mese; la quarta settimana, si sono incontrati individualmente con l'operatore (per 20-30 minuti) e le sessioni di gruppo non si sono tenute. Nei mesi 7-12, hanno continuato ad avere un incontro individuale mensile, ma le sessioni di gruppo sono state ridotte a due al mese. Ai partecipanti sono state prescritte 1200-1800 kcal/giorno (a seconda del peso corporeo iniziale) con ≤30% di calorie da grassi (&lt;10% da grassi saturi) e ≥15% di calorie da proteine. Sono stati forniti (gratuitamente) piani alimentari strutturati </a:t>
            </a:r>
            <a:r>
              <a:rPr lang="it-IT" b="0" i="0" u="sng" baseline="30000" dirty="0">
                <a:solidFill>
                  <a:srgbClr val="005EA2"/>
                </a:solidFill>
                <a:effectLst/>
                <a:latin typeface="Cambria" panose="02040503050406030204" pitchFamily="18" charset="0"/>
                <a:hlinkClick r:id="rId6"/>
              </a:rPr>
              <a:t>22</a:t>
            </a:r>
            <a:r>
              <a:rPr lang="it-IT" b="0" i="0" dirty="0">
                <a:solidFill>
                  <a:srgbClr val="1B1B1B"/>
                </a:solidFill>
                <a:effectLst/>
                <a:latin typeface="Cambria" panose="02040503050406030204" pitchFamily="18" charset="0"/>
              </a:rPr>
              <a:t> e sostituti del pasto </a:t>
            </a:r>
            <a:r>
              <a:rPr lang="it-IT" b="0" i="0" u="sng" baseline="30000" dirty="0">
                <a:solidFill>
                  <a:srgbClr val="005EA2"/>
                </a:solidFill>
                <a:effectLst/>
                <a:latin typeface="Cambria" panose="02040503050406030204" pitchFamily="18" charset="0"/>
                <a:hlinkClick r:id="rId7"/>
              </a:rPr>
              <a:t>18</a:t>
            </a:r>
            <a:r>
              <a:rPr lang="it-IT" b="0" i="0" dirty="0">
                <a:solidFill>
                  <a:srgbClr val="1B1B1B"/>
                </a:solidFill>
                <a:effectLst/>
                <a:latin typeface="Cambria" panose="02040503050406030204" pitchFamily="18" charset="0"/>
              </a:rPr>
              <a:t> per i primi 4 mesi, con i pazienti incoraggiati a sostituire due pasti e uno spuntino al giorno con frullati liquidi e barrette. Dal mese 5 al mese 12, è stato chiesto loro di sostituire un pasto e uno spuntino al giorno. Ai partecipanti sono stati prescritti ≥175 minuti/settimana di attività fisica di intensità moderata, da raggiungere entro il mese 6, con un ulteriore aumento a ≥200 minuti/settimana per coloro che hanno raggiunto questo obiettivo. Il programma di attività si basava su esercizi non supervisionati che, per la maggior parte, consistevano in camminate a passo svelto. </a:t>
            </a:r>
            <a:r>
              <a:rPr lang="it-IT" b="0" i="0" u="sng" baseline="30000" dirty="0">
                <a:solidFill>
                  <a:srgbClr val="005EA2"/>
                </a:solidFill>
                <a:effectLst/>
                <a:latin typeface="Cambria" panose="02040503050406030204" pitchFamily="18" charset="0"/>
                <a:hlinkClick r:id="rId8"/>
              </a:rPr>
              <a:t>1</a:t>
            </a:r>
            <a:r>
              <a:rPr lang="it-IT" b="0" i="0" baseline="30000" dirty="0">
                <a:solidFill>
                  <a:srgbClr val="1B1B1B"/>
                </a:solidFill>
                <a:effectLst/>
                <a:latin typeface="Cambria" panose="02040503050406030204" pitchFamily="18" charset="0"/>
              </a:rPr>
              <a:t> , </a:t>
            </a:r>
            <a:r>
              <a:rPr lang="it-IT" b="0" i="0" u="sng" baseline="30000" dirty="0">
                <a:solidFill>
                  <a:srgbClr val="005EA2"/>
                </a:solidFill>
                <a:effectLst/>
                <a:latin typeface="Cambria" panose="02040503050406030204" pitchFamily="18" charset="0"/>
                <a:hlinkClick r:id="rId7"/>
              </a:rPr>
              <a:t>18</a:t>
            </a:r>
            <a:r>
              <a:rPr lang="it-IT" b="0" i="0" dirty="0">
                <a:solidFill>
                  <a:srgbClr val="1B1B1B"/>
                </a:solidFill>
                <a:effectLst/>
                <a:latin typeface="Cambria" panose="02040503050406030204" pitchFamily="18" charset="0"/>
              </a:rPr>
              <a:t> Ai partecipanti è stato chiesto di tenere un registro giornaliero dell'assunzione di cibo, dell'attività fisica e di altri comportamenti mirati.</a:t>
            </a:r>
          </a:p>
          <a:p>
            <a:pPr algn="l">
              <a:spcBef>
                <a:spcPts val="2250"/>
              </a:spcBef>
            </a:pPr>
            <a:r>
              <a:rPr lang="it-IT" b="0" i="0" dirty="0">
                <a:solidFill>
                  <a:srgbClr val="1B1B1B"/>
                </a:solidFill>
                <a:effectLst/>
                <a:latin typeface="Cambria" panose="02040503050406030204" pitchFamily="18" charset="0"/>
              </a:rPr>
              <a:t>Negli anni 2-8, l'intervento si è concentrato principalmente sul mantenimento delle perdite di peso e della durata dell'attività fisica raggiunte durante il primo anno, nonché sull'aiutare i soggetti che non hanno raggiunto gli obiettivi dello studio. </a:t>
            </a:r>
            <a:r>
              <a:rPr lang="it-IT" b="0" i="0" u="sng" baseline="30000" dirty="0">
                <a:solidFill>
                  <a:srgbClr val="005EA2"/>
                </a:solidFill>
                <a:effectLst/>
                <a:latin typeface="Cambria" panose="02040503050406030204" pitchFamily="18" charset="0"/>
                <a:hlinkClick r:id="rId7"/>
              </a:rPr>
              <a:t>18</a:t>
            </a:r>
            <a:r>
              <a:rPr lang="it-IT" b="0" i="0" baseline="30000" dirty="0">
                <a:solidFill>
                  <a:srgbClr val="1B1B1B"/>
                </a:solidFill>
                <a:effectLst/>
                <a:latin typeface="Cambria" panose="02040503050406030204" pitchFamily="18" charset="0"/>
              </a:rPr>
              <a:t> , </a:t>
            </a:r>
            <a:r>
              <a:rPr lang="it-IT" b="0" i="0" u="sng" baseline="30000" dirty="0">
                <a:solidFill>
                  <a:srgbClr val="005EA2"/>
                </a:solidFill>
                <a:effectLst/>
                <a:latin typeface="Cambria" panose="02040503050406030204" pitchFamily="18" charset="0"/>
                <a:hlinkClick r:id="rId9"/>
              </a:rPr>
              <a:t>19</a:t>
            </a:r>
            <a:r>
              <a:rPr lang="it-IT" b="0" i="0" dirty="0">
                <a:solidFill>
                  <a:srgbClr val="1B1B1B"/>
                </a:solidFill>
                <a:effectLst/>
                <a:latin typeface="Cambria" panose="02040503050406030204" pitchFamily="18" charset="0"/>
              </a:rPr>
              <a:t> La consulenza sullo stile di vita è stata fornita principalmente in sessioni individuali per consentire la personalizzazione in base alle esigenze di trattamento specifiche dei partecipanti. Ogni mese, i partecipanti avevano un incontro individuale in loco (20-30 minuti), con un secondo contatto individuale per telefono o e-mail, circa 2 settimane dopo. (Questo secondo contatto è stato interrotto a partire dal quinto anno.) I partecipanti avevano obiettivi calorici personalizzati, in base al loro desiderio di mantenere la perdita di peso, dimagrire ulteriormente (se il loro BMI era &gt;23 kg/m² </a:t>
            </a:r>
            <a:r>
              <a:rPr lang="it-IT" b="0" i="0" baseline="30000" dirty="0">
                <a:solidFill>
                  <a:srgbClr val="1B1B1B"/>
                </a:solidFill>
                <a:effectLst/>
                <a:latin typeface="Cambria" panose="02040503050406030204" pitchFamily="18" charset="0"/>
              </a:rPr>
              <a:t>)</a:t>
            </a:r>
            <a:r>
              <a:rPr lang="it-IT" b="0" i="0" dirty="0">
                <a:solidFill>
                  <a:srgbClr val="1B1B1B"/>
                </a:solidFill>
                <a:effectLst/>
                <a:latin typeface="Cambria" panose="02040503050406030204" pitchFamily="18" charset="0"/>
              </a:rPr>
              <a:t> o invertire l'aumento di peso. Tutti sono stati incoraggiati a continuare a utilizzare sostituti del pasto (gratuiti) per sostituire un pasto o uno spuntino al giorno, ad allenarsi ≥200 minuti/settimana e a monitorare il peso settimanalmente o più spesso.</a:t>
            </a:r>
          </a:p>
          <a:p>
            <a:pPr algn="l">
              <a:spcBef>
                <a:spcPts val="2250"/>
              </a:spcBef>
            </a:pPr>
            <a:r>
              <a:rPr lang="it-IT" b="0" i="0" dirty="0">
                <a:solidFill>
                  <a:srgbClr val="1B1B1B"/>
                </a:solidFill>
                <a:effectLst/>
                <a:latin typeface="Cambria" panose="02040503050406030204" pitchFamily="18" charset="0"/>
              </a:rPr>
              <a:t>Durante gli anni 2-8, tutte le sedi offrivano un incontro di gruppo mensile in cui i membri si pesavano, rivedevano i registri di dieta e attività fisica e partecipavano a una sessione di modifica dello stile di vita. Ogni anno le sedi offrivano anche almeno un Gruppo di Aggiornamento e una Campagna Nazionale, come previsto dal DPP. </a:t>
            </a:r>
            <a:r>
              <a:rPr lang="it-IT" b="0" i="0" u="sng" baseline="30000" dirty="0">
                <a:solidFill>
                  <a:srgbClr val="005EA2"/>
                </a:solidFill>
                <a:effectLst/>
                <a:latin typeface="Cambria" panose="02040503050406030204" pitchFamily="18" charset="0"/>
                <a:hlinkClick r:id="rId10"/>
              </a:rPr>
              <a:t>21</a:t>
            </a:r>
            <a:r>
              <a:rPr lang="it-IT" b="0" i="0" dirty="0">
                <a:solidFill>
                  <a:srgbClr val="1B1B1B"/>
                </a:solidFill>
                <a:effectLst/>
                <a:latin typeface="Cambria" panose="02040503050406030204" pitchFamily="18" charset="0"/>
              </a:rPr>
              <a:t> Gruppi di Aggiornamento duravano in genere 6-8 settimane ed erano organizzati attorno a un tema di perdita di peso e/o attività fisica. </a:t>
            </a:r>
            <a:r>
              <a:rPr lang="it-IT" b="0" i="0" u="sng" baseline="30000" dirty="0">
                <a:solidFill>
                  <a:srgbClr val="005EA2"/>
                </a:solidFill>
                <a:effectLst/>
                <a:latin typeface="Cambria" panose="02040503050406030204" pitchFamily="18" charset="0"/>
                <a:hlinkClick r:id="rId9"/>
              </a:rPr>
              <a:t>19</a:t>
            </a:r>
            <a:r>
              <a:rPr lang="it-IT" b="0" i="0" dirty="0">
                <a:solidFill>
                  <a:srgbClr val="1B1B1B"/>
                </a:solidFill>
                <a:effectLst/>
                <a:latin typeface="Cambria" panose="02040503050406030204" pitchFamily="18" charset="0"/>
              </a:rPr>
              <a:t> Campagne Nazionali erano simili nell'offrire un'esperienza di gruppo della durata di 8-10 settimane, ma sfidavano i partecipanti a raggiungere un obiettivo specifico (ad esempio, perdere 2,2 kg), per il quale ricevevano un piccolo premio. I partecipanti erano fortemente incoraggiati, ma non obbligati, a partecipare alle varie offerte di gruppo. Gli interventisti includevano dietisti, psicologi e specialisti dell'esercizio fisico, tutti certificati annualmente.</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4</a:t>
            </a:fld>
            <a:endParaRPr lang="it-IT" noProof="0" dirty="0"/>
          </a:p>
        </p:txBody>
      </p:sp>
    </p:spTree>
    <p:extLst>
      <p:ext uri="{BB962C8B-B14F-4D97-AF65-F5344CB8AC3E}">
        <p14:creationId xmlns:p14="http://schemas.microsoft.com/office/powerpoint/2010/main" val="414904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1B1B1B"/>
                </a:solidFill>
                <a:effectLst/>
              </a:rPr>
              <a:t>una dieta diventa una mezza maratona, che a sua volta diventa un triathlon.</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19</a:t>
            </a:fld>
            <a:endParaRPr lang="it-IT" noProof="0" dirty="0"/>
          </a:p>
        </p:txBody>
      </p:sp>
    </p:spTree>
    <p:extLst>
      <p:ext uri="{BB962C8B-B14F-4D97-AF65-F5344CB8AC3E}">
        <p14:creationId xmlns:p14="http://schemas.microsoft.com/office/powerpoint/2010/main" val="122740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dirty="0">
                <a:solidFill>
                  <a:srgbClr val="1B1B1B"/>
                </a:solidFill>
                <a:effectLst/>
              </a:rPr>
              <a:t>Questo meccanismo fisiologico è chiamato </a:t>
            </a:r>
            <a:r>
              <a:rPr lang="it-IT" b="1" i="0" dirty="0">
                <a:solidFill>
                  <a:srgbClr val="1B1B1B"/>
                </a:solidFill>
                <a:effectLst/>
              </a:rPr>
              <a:t>"adattamento metabolico" </a:t>
            </a:r>
            <a:r>
              <a:rPr lang="it-IT" b="0" i="0" dirty="0">
                <a:solidFill>
                  <a:srgbClr val="1B1B1B"/>
                </a:solidFill>
                <a:effectLst/>
              </a:rPr>
              <a:t>ed è uno dei motivi per cui il corpo resiste a un ulteriore WL e gli individui riprendono peso così facilmente.</a:t>
            </a:r>
            <a:endParaRPr lang="it-IT" dirty="0"/>
          </a:p>
          <a:p>
            <a:endParaRPr lang="it-IT" b="0" i="0" dirty="0">
              <a:solidFill>
                <a:srgbClr val="1B1B1B"/>
              </a:solidFill>
              <a:effectLst/>
              <a:latin typeface="Cambria" panose="02040503050406030204" pitchFamily="18" charset="0"/>
            </a:endParaRPr>
          </a:p>
          <a:p>
            <a:r>
              <a:rPr lang="it-IT" b="0" i="0" dirty="0">
                <a:solidFill>
                  <a:srgbClr val="1B1B1B"/>
                </a:solidFill>
                <a:effectLst/>
                <a:latin typeface="Cambria" panose="02040503050406030204" pitchFamily="18" charset="0"/>
              </a:rPr>
              <a:t>La riduzione dell'assunzione di energia durante la restrizione calorica si traduce in un aumento della fame e una diminuzione della sazietà, guidati dai meccanismi neuro-ormonali mostrati nell'inserto. Inoltre, il dispendio energetico diminuisce a causa di cambiamenti nella massa corporea/massa magra, cambiamenti neuro-ormonali e adattamento metabolico. Insieme, l'aumento della fame, la diminuzione della sazietà e il ridotto dispendio energetico possono facilmente favorire il recupero di peso, e la diminuzione del dispendio energetico ha dimostrato in alcuni casi di persistere per anni</a:t>
            </a:r>
          </a:p>
          <a:p>
            <a:endParaRPr lang="it-IT" b="0" i="0" dirty="0">
              <a:solidFill>
                <a:srgbClr val="1B1B1B"/>
              </a:solidFill>
              <a:effectLst/>
              <a:latin typeface="Cambria" panose="02040503050406030204" pitchFamily="18" charset="0"/>
            </a:endParaRPr>
          </a:p>
          <a:p>
            <a:r>
              <a:rPr lang="it-IT" b="0" i="0" dirty="0">
                <a:solidFill>
                  <a:srgbClr val="1B1B1B"/>
                </a:solidFill>
                <a:effectLst/>
                <a:latin typeface="Cambria" panose="02040503050406030204" pitchFamily="18" charset="0"/>
              </a:rPr>
              <a:t>Il recupero di peso dopo un significativo WL con cambiamenti nello stile di vita non è semplicemente attribuibile alla perdita di motivazione o di compliance da parte dei pazienti. Piuttosto, è guidato da potenti meccanismi biologici che stimolano l'assunzione di cibo e riducono il dispendio energetico sullo sfondo di un ambiente "</a:t>
            </a:r>
            <a:r>
              <a:rPr lang="it-IT" b="0" i="0" dirty="0" err="1">
                <a:solidFill>
                  <a:srgbClr val="1B1B1B"/>
                </a:solidFill>
                <a:effectLst/>
                <a:latin typeface="Cambria" panose="02040503050406030204" pitchFamily="18" charset="0"/>
              </a:rPr>
              <a:t>obesogenico</a:t>
            </a:r>
            <a:r>
              <a:rPr lang="it-IT" b="0" i="0" dirty="0">
                <a:solidFill>
                  <a:srgbClr val="1B1B1B"/>
                </a:solidFill>
                <a:effectLst/>
                <a:latin typeface="Cambria" panose="02040503050406030204" pitchFamily="18" charset="0"/>
              </a:rPr>
              <a:t>", dove alimenti ultra-processati e ipercalorici sono facilmente accessibili, l'attività fisica è ridotta e il tempo sedentario aumentato. </a:t>
            </a:r>
            <a:r>
              <a:rPr lang="it-IT" b="0" i="0" u="sng" baseline="30000" dirty="0">
                <a:solidFill>
                  <a:srgbClr val="005EA2"/>
                </a:solidFill>
                <a:effectLst/>
                <a:latin typeface="Cambria" panose="02040503050406030204" pitchFamily="18" charset="0"/>
                <a:hlinkClick r:id="rId3"/>
              </a:rPr>
              <a:t>30</a:t>
            </a:r>
            <a:r>
              <a:rPr lang="it-IT" b="0" i="0" baseline="30000" dirty="0">
                <a:solidFill>
                  <a:srgbClr val="1B1B1B"/>
                </a:solidFill>
                <a:effectLst/>
                <a:latin typeface="Cambria" panose="02040503050406030204" pitchFamily="18" charset="0"/>
              </a:rPr>
              <a:t> , </a:t>
            </a:r>
            <a:r>
              <a:rPr lang="it-IT" b="0" i="0" u="sng" baseline="30000" dirty="0">
                <a:solidFill>
                  <a:srgbClr val="005EA2"/>
                </a:solidFill>
                <a:effectLst/>
                <a:latin typeface="Cambria" panose="02040503050406030204" pitchFamily="18" charset="0"/>
                <a:hlinkClick r:id="rId4"/>
              </a:rPr>
              <a:t>31</a:t>
            </a:r>
            <a:r>
              <a:rPr lang="it-IT" b="0" i="0" dirty="0">
                <a:solidFill>
                  <a:srgbClr val="1B1B1B"/>
                </a:solidFill>
                <a:effectLst/>
                <a:latin typeface="Cambria" panose="02040503050406030204" pitchFamily="18" charset="0"/>
              </a:rPr>
              <a:t> </a:t>
            </a:r>
          </a:p>
          <a:p>
            <a:endParaRPr lang="it-IT" b="0" i="0" dirty="0">
              <a:solidFill>
                <a:srgbClr val="1B1B1B"/>
              </a:solidFill>
              <a:effectLst/>
              <a:latin typeface="Cambria" panose="02040503050406030204" pitchFamily="18" charset="0"/>
            </a:endParaRPr>
          </a:p>
          <a:p>
            <a:r>
              <a:rPr lang="it-IT" b="0" i="0" dirty="0">
                <a:solidFill>
                  <a:srgbClr val="1B1B1B"/>
                </a:solidFill>
                <a:effectLst/>
                <a:latin typeface="Cambria" panose="02040503050406030204" pitchFamily="18" charset="0"/>
              </a:rPr>
              <a:t>Inoltre, la maggior parte delle persone che riescono a perdere ≥10% del loro peso corporeo attraverso una dieta ipocalorica sperimentano un aumento dell'appetito rispetto al basale ( </a:t>
            </a:r>
            <a:r>
              <a:rPr lang="it-IT" b="0" i="1" dirty="0">
                <a:solidFill>
                  <a:srgbClr val="1B1B1B"/>
                </a:solidFill>
                <a:effectLst/>
                <a:latin typeface="Cambria" panose="02040503050406030204" pitchFamily="18" charset="0"/>
              </a:rPr>
              <a:t>Figura </a:t>
            </a:r>
            <a:r>
              <a:rPr lang="it-IT" b="0" i="1" u="sng" dirty="0">
                <a:solidFill>
                  <a:srgbClr val="005EA2"/>
                </a:solidFill>
                <a:effectLst/>
                <a:latin typeface="Cambria" panose="02040503050406030204" pitchFamily="18" charset="0"/>
                <a:hlinkClick r:id="rId5"/>
              </a:rPr>
              <a:t>1</a:t>
            </a:r>
            <a:r>
              <a:rPr lang="it-IT" b="0" i="0" dirty="0">
                <a:solidFill>
                  <a:srgbClr val="1B1B1B"/>
                </a:solidFill>
                <a:effectLst/>
                <a:latin typeface="Cambria" panose="02040503050406030204" pitchFamily="18" charset="0"/>
              </a:rPr>
              <a:t> ). </a:t>
            </a:r>
            <a:r>
              <a:rPr lang="it-IT" b="0" i="0" u="sng" baseline="30000" dirty="0">
                <a:solidFill>
                  <a:srgbClr val="005EA2"/>
                </a:solidFill>
                <a:effectLst/>
                <a:latin typeface="Cambria" panose="02040503050406030204" pitchFamily="18" charset="0"/>
                <a:hlinkClick r:id="rId6"/>
              </a:rPr>
              <a:t>35</a:t>
            </a:r>
            <a:r>
              <a:rPr lang="it-IT" b="0" i="0" dirty="0">
                <a:solidFill>
                  <a:srgbClr val="1B1B1B"/>
                </a:solidFill>
                <a:effectLst/>
                <a:latin typeface="Cambria" panose="02040503050406030204" pitchFamily="18" charset="0"/>
              </a:rPr>
              <a:t> I potenziali mediatori dell'aumento dell'appetito sono i livelli elevati dell'ormone della fame grelina, nonché la riduzione della leptina e forse anche degli ormoni della sazietà intestinale come il peptide YY (PYY), l'</a:t>
            </a:r>
            <a:r>
              <a:rPr lang="it-IT" b="0" i="0" dirty="0" err="1">
                <a:solidFill>
                  <a:srgbClr val="1B1B1B"/>
                </a:solidFill>
                <a:effectLst/>
                <a:latin typeface="Cambria" panose="02040503050406030204" pitchFamily="18" charset="0"/>
              </a:rPr>
              <a:t>amilina</a:t>
            </a:r>
            <a:r>
              <a:rPr lang="it-IT" b="0" i="0" dirty="0">
                <a:solidFill>
                  <a:srgbClr val="1B1B1B"/>
                </a:solidFill>
                <a:effectLst/>
                <a:latin typeface="Cambria" panose="02040503050406030204" pitchFamily="18" charset="0"/>
              </a:rPr>
              <a:t> e la colecistochinina. </a:t>
            </a:r>
            <a:r>
              <a:rPr lang="it-IT" b="0" i="0" u="sng" baseline="30000" dirty="0">
                <a:solidFill>
                  <a:srgbClr val="005EA2"/>
                </a:solidFill>
                <a:effectLst/>
                <a:latin typeface="Cambria" panose="02040503050406030204" pitchFamily="18" charset="0"/>
                <a:hlinkClick r:id="rId6"/>
              </a:rPr>
              <a:t>35</a:t>
            </a:r>
            <a:r>
              <a:rPr lang="it-IT" b="0" i="0" dirty="0">
                <a:solidFill>
                  <a:srgbClr val="1B1B1B"/>
                </a:solidFill>
                <a:effectLst/>
                <a:latin typeface="Cambria" panose="02040503050406030204" pitchFamily="18" charset="0"/>
              </a:rPr>
              <a:t> </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6</a:t>
            </a:fld>
            <a:endParaRPr lang="it-IT" noProof="0" dirty="0"/>
          </a:p>
        </p:txBody>
      </p:sp>
    </p:spTree>
    <p:extLst>
      <p:ext uri="{BB962C8B-B14F-4D97-AF65-F5344CB8AC3E}">
        <p14:creationId xmlns:p14="http://schemas.microsoft.com/office/powerpoint/2010/main" val="134593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D5EEB-E37F-EE47-CF5C-67EA5AAFCF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FC3AFF-02CE-DE2D-CE1D-C123EA73DD5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0E3C90-79E4-7CAD-DB67-EE96F2B1D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dirty="0">
                <a:solidFill>
                  <a:srgbClr val="1B1B1B"/>
                </a:solidFill>
                <a:effectLst/>
              </a:rPr>
              <a:t>Se consideriamo l'obesità come una malattia da appetito </a:t>
            </a:r>
            <a:r>
              <a:rPr lang="it-IT" b="0" i="0" dirty="0" err="1">
                <a:solidFill>
                  <a:srgbClr val="1B1B1B"/>
                </a:solidFill>
                <a:effectLst/>
              </a:rPr>
              <a:t>disregolato</a:t>
            </a:r>
            <a:r>
              <a:rPr lang="it-IT" b="0" i="0" dirty="0">
                <a:solidFill>
                  <a:srgbClr val="1B1B1B"/>
                </a:solidFill>
                <a:effectLst/>
              </a:rPr>
              <a:t> in cui l'aumento della fame e/o la ridotta sazietà sono i sintomi principali,  allora gli interventi sullo stile di vita che di solito si traducono in un aumento dell'appetito potrebbero non trattare efficacemente i sintomi della malattia di base e questo porterà nella maggior parte dei casi a un recupero di peso a lungo termine nonostante il successo del WL iniziale.</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a:extLst>
              <a:ext uri="{FF2B5EF4-FFF2-40B4-BE49-F238E27FC236}">
                <a16:creationId xmlns:a16="http://schemas.microsoft.com/office/drawing/2014/main" id="{15303C26-85CA-9367-4A91-BCE4CDDDE581}"/>
              </a:ext>
            </a:extLst>
          </p:cNvPr>
          <p:cNvSpPr>
            <a:spLocks noGrp="1"/>
          </p:cNvSpPr>
          <p:nvPr>
            <p:ph type="sldNum" sz="quarter" idx="5"/>
          </p:nvPr>
        </p:nvSpPr>
        <p:spPr/>
        <p:txBody>
          <a:bodyPr/>
          <a:lstStyle/>
          <a:p>
            <a:pPr rtl="0"/>
            <a:fld id="{284ECAD9-32EE-4091-BDA5-6BD15ACC5E58}" type="slidenum">
              <a:rPr lang="it-IT" noProof="0" smtClean="0"/>
              <a:t>7</a:t>
            </a:fld>
            <a:endParaRPr lang="it-IT" noProof="0" dirty="0"/>
          </a:p>
        </p:txBody>
      </p:sp>
    </p:spTree>
    <p:extLst>
      <p:ext uri="{BB962C8B-B14F-4D97-AF65-F5344CB8AC3E}">
        <p14:creationId xmlns:p14="http://schemas.microsoft.com/office/powerpoint/2010/main" val="126923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i="0" dirty="0">
                <a:solidFill>
                  <a:srgbClr val="0A0A0A"/>
                </a:solidFill>
                <a:effectLst/>
              </a:rPr>
              <a:t>Controllo Glicemico (Azione </a:t>
            </a:r>
            <a:r>
              <a:rPr lang="it-IT" b="1" i="0" dirty="0" err="1">
                <a:solidFill>
                  <a:srgbClr val="0A0A0A"/>
                </a:solidFill>
                <a:effectLst/>
              </a:rPr>
              <a:t>Incretinica</a:t>
            </a:r>
            <a:r>
              <a:rPr lang="it-IT" b="1" i="0" dirty="0">
                <a:solidFill>
                  <a:srgbClr val="0A0A0A"/>
                </a:solidFill>
                <a:effectLst/>
              </a:rPr>
              <a:t>):</a:t>
            </a:r>
            <a:r>
              <a:rPr lang="it-IT" b="0" i="0" dirty="0">
                <a:solidFill>
                  <a:srgbClr val="0A0A0A"/>
                </a:solidFill>
                <a:effectLst/>
              </a:rPr>
              <a:t> </a:t>
            </a:r>
            <a:r>
              <a:rPr lang="it-IT" b="0" i="0" dirty="0" err="1">
                <a:solidFill>
                  <a:srgbClr val="0A0A0A"/>
                </a:solidFill>
                <a:effectLst/>
              </a:rPr>
              <a:t>timola</a:t>
            </a:r>
            <a:r>
              <a:rPr lang="it-IT" b="0" i="0" dirty="0">
                <a:solidFill>
                  <a:srgbClr val="0A0A0A"/>
                </a:solidFill>
                <a:effectLst/>
              </a:rPr>
              <a:t> la secrezione di </a:t>
            </a:r>
            <a:r>
              <a:rPr lang="it-IT" b="0" i="0" dirty="0">
                <a:solidFill>
                  <a:srgbClr val="0A0A0A"/>
                </a:solidFill>
                <a:effectLst/>
                <a:hlinkClick r:id="rId3"/>
              </a:rPr>
              <a:t>insulina</a:t>
            </a:r>
            <a:r>
              <a:rPr lang="it-IT" b="0" i="0" dirty="0">
                <a:solidFill>
                  <a:srgbClr val="0A0A0A"/>
                </a:solidFill>
                <a:effectLst/>
              </a:rPr>
              <a:t> dal pancreas in modo glucosio-dipendente e inibisce il rilascio di </a:t>
            </a:r>
            <a:r>
              <a:rPr lang="it-IT" b="0" i="0" dirty="0">
                <a:solidFill>
                  <a:srgbClr val="0A0A0A"/>
                </a:solidFill>
                <a:effectLst/>
                <a:hlinkClick r:id="rId4"/>
              </a:rPr>
              <a:t>glucagone</a:t>
            </a:r>
            <a:r>
              <a:rPr lang="it-IT" b="0" i="0" dirty="0">
                <a:solidFill>
                  <a:srgbClr val="0A0A0A"/>
                </a:solidFill>
                <a:effectLst/>
              </a:rPr>
              <a:t>, riducendo la glicemia dopo i pasti senza causare ipoglicemie.</a:t>
            </a:r>
          </a:p>
          <a:p>
            <a:pPr algn="just"/>
            <a:r>
              <a:rPr lang="it-IT" b="1" i="0" dirty="0">
                <a:solidFill>
                  <a:srgbClr val="0A0A0A"/>
                </a:solidFill>
                <a:effectLst/>
              </a:rPr>
              <a:t>Riduzione del Peso e dell'Appetito:</a:t>
            </a:r>
            <a:r>
              <a:rPr lang="it-IT" b="0" i="0" dirty="0">
                <a:solidFill>
                  <a:srgbClr val="0A0A0A"/>
                </a:solidFill>
                <a:effectLst/>
              </a:rPr>
              <a:t> Agisce a livello cerebrale (ipotalamo) aumentando il senso di sazietà e riducendo l'appetito, portando a un minore apporto calorico.</a:t>
            </a:r>
          </a:p>
          <a:p>
            <a:pPr algn="just"/>
            <a:r>
              <a:rPr lang="it-IT" b="1" i="0" dirty="0">
                <a:solidFill>
                  <a:srgbClr val="0A0A0A"/>
                </a:solidFill>
                <a:effectLst/>
              </a:rPr>
              <a:t>Rallentamento Gastrico:</a:t>
            </a:r>
            <a:r>
              <a:rPr lang="it-IT" b="0" i="0" dirty="0">
                <a:solidFill>
                  <a:srgbClr val="0A0A0A"/>
                </a:solidFill>
                <a:effectLst/>
              </a:rPr>
              <a:t> Rallenta lo svuotamento dello stomaco, contribuendo a una sensazione di pienezza più duratura.</a:t>
            </a:r>
          </a:p>
          <a:p>
            <a:pPr algn="just"/>
            <a:r>
              <a:rPr lang="it-IT" b="1" i="0" dirty="0">
                <a:solidFill>
                  <a:srgbClr val="0A0A0A"/>
                </a:solidFill>
                <a:effectLst/>
              </a:rPr>
              <a:t>Protezione Cardiovascolare e Renale:</a:t>
            </a:r>
            <a:r>
              <a:rPr lang="it-IT" b="0" i="0" dirty="0">
                <a:solidFill>
                  <a:srgbClr val="0A0A0A"/>
                </a:solidFill>
                <a:effectLst/>
              </a:rPr>
              <a:t> Studi indicano una riduzione del rischio di eventi cardiovascolari maggiori (infarto, ictus) e benefici sulla pressione arteriosa. </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11</a:t>
            </a:fld>
            <a:endParaRPr lang="it-IT" noProof="0" dirty="0"/>
          </a:p>
        </p:txBody>
      </p:sp>
    </p:spTree>
    <p:extLst>
      <p:ext uri="{BB962C8B-B14F-4D97-AF65-F5344CB8AC3E}">
        <p14:creationId xmlns:p14="http://schemas.microsoft.com/office/powerpoint/2010/main" val="8883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1B1B1B"/>
                </a:solidFill>
                <a:effectLst/>
                <a:latin typeface="Cambria" panose="02040503050406030204" pitchFamily="18" charset="0"/>
              </a:rPr>
              <a:t>Durante la fase di trattamento principale (dal basale [settimana 0] alla settimana 68),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ha ridotto il peso corporeo più del placebo (Figura  </a:t>
            </a:r>
            <a:r>
              <a:rPr lang="it-IT" b="0" i="0" u="sng" dirty="0">
                <a:solidFill>
                  <a:srgbClr val="005EA2"/>
                </a:solidFill>
                <a:effectLst/>
                <a:latin typeface="Cambria" panose="02040503050406030204" pitchFamily="18" charset="0"/>
                <a:hlinkClick r:id="rId3"/>
              </a:rPr>
              <a:t>1A</a:t>
            </a:r>
            <a:r>
              <a:rPr lang="it-IT" b="0" i="0" dirty="0">
                <a:solidFill>
                  <a:srgbClr val="1B1B1B"/>
                </a:solidFill>
                <a:effectLst/>
                <a:latin typeface="Cambria" panose="02040503050406030204" pitchFamily="18" charset="0"/>
              </a:rPr>
              <a:t> e Tabelle  </a:t>
            </a:r>
            <a:r>
              <a:rPr lang="it-IT" b="0" i="0" u="sng" dirty="0">
                <a:solidFill>
                  <a:srgbClr val="005EA2"/>
                </a:solidFill>
                <a:effectLst/>
                <a:latin typeface="Cambria" panose="02040503050406030204" pitchFamily="18" charset="0"/>
                <a:hlinkClick r:id="rId4"/>
              </a:rPr>
              <a:t>2</a:t>
            </a:r>
            <a:r>
              <a:rPr lang="it-IT" b="0" i="0" dirty="0">
                <a:solidFill>
                  <a:srgbClr val="1B1B1B"/>
                </a:solidFill>
                <a:effectLst/>
                <a:latin typeface="Cambria" panose="02040503050406030204" pitchFamily="18" charset="0"/>
              </a:rPr>
              <a:t> e </a:t>
            </a:r>
            <a:r>
              <a:rPr lang="it-IT" b="0" i="0" u="sng" dirty="0">
                <a:solidFill>
                  <a:srgbClr val="005EA2"/>
                </a:solidFill>
                <a:effectLst/>
                <a:latin typeface="Cambria" panose="02040503050406030204" pitchFamily="18" charset="0"/>
                <a:hlinkClick r:id="rId5"/>
              </a:rPr>
              <a:t>S1</a:t>
            </a:r>
            <a:r>
              <a:rPr lang="it-IT" b="0" i="0" dirty="0">
                <a:solidFill>
                  <a:srgbClr val="1B1B1B"/>
                </a:solidFill>
                <a:effectLst/>
                <a:latin typeface="Cambria" panose="02040503050406030204" pitchFamily="18" charset="0"/>
              </a:rPr>
              <a:t> ); la perdita di peso media osservata è stata del 17,3% (deviazione standard [DS]: 9,3%) con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rispetto al 2,0% (DS: 6,1%) con placebo (Tabella  </a:t>
            </a:r>
            <a:r>
              <a:rPr lang="it-IT" b="0" i="0" u="sng" dirty="0">
                <a:solidFill>
                  <a:srgbClr val="005EA2"/>
                </a:solidFill>
                <a:effectLst/>
                <a:latin typeface="Cambria" panose="02040503050406030204" pitchFamily="18" charset="0"/>
                <a:hlinkClick r:id="rId5"/>
              </a:rPr>
              <a:t>S1</a:t>
            </a:r>
            <a:r>
              <a:rPr lang="it-IT" b="0" i="0" dirty="0">
                <a:solidFill>
                  <a:srgbClr val="1B1B1B"/>
                </a:solidFill>
                <a:effectLst/>
                <a:latin typeface="Cambria" panose="02040503050406030204" pitchFamily="18" charset="0"/>
              </a:rPr>
              <a:t> ). Dopo l'interruzione del trattamento, è stato osservato un recupero del peso corporeo sia nel braccio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che in quello placebo (Figura  </a:t>
            </a:r>
            <a:r>
              <a:rPr lang="it-IT" b="0" i="0" u="sng" dirty="0">
                <a:solidFill>
                  <a:srgbClr val="005EA2"/>
                </a:solidFill>
                <a:effectLst/>
                <a:latin typeface="Cambria" panose="02040503050406030204" pitchFamily="18" charset="0"/>
                <a:hlinkClick r:id="rId3"/>
              </a:rPr>
              <a:t>1A</a:t>
            </a:r>
            <a:r>
              <a:rPr lang="it-IT" b="0" i="0" dirty="0">
                <a:solidFill>
                  <a:srgbClr val="1B1B1B"/>
                </a:solidFill>
                <a:effectLst/>
                <a:latin typeface="Cambria" panose="02040503050406030204" pitchFamily="18" charset="0"/>
              </a:rPr>
              <a:t> e Tabelle  </a:t>
            </a:r>
            <a:r>
              <a:rPr lang="it-IT" b="0" i="0" u="sng" dirty="0">
                <a:solidFill>
                  <a:srgbClr val="005EA2"/>
                </a:solidFill>
                <a:effectLst/>
                <a:latin typeface="Cambria" panose="02040503050406030204" pitchFamily="18" charset="0"/>
                <a:hlinkClick r:id="rId4"/>
              </a:rPr>
              <a:t>2</a:t>
            </a:r>
            <a:r>
              <a:rPr lang="it-IT" b="0" i="0" dirty="0">
                <a:solidFill>
                  <a:srgbClr val="1B1B1B"/>
                </a:solidFill>
                <a:effectLst/>
                <a:latin typeface="Cambria" panose="02040503050406030204" pitchFamily="18" charset="0"/>
              </a:rPr>
              <a:t> e </a:t>
            </a:r>
            <a:r>
              <a:rPr lang="it-IT" b="0" i="0" u="sng" dirty="0">
                <a:solidFill>
                  <a:srgbClr val="005EA2"/>
                </a:solidFill>
                <a:effectLst/>
                <a:latin typeface="Cambria" panose="02040503050406030204" pitchFamily="18" charset="0"/>
                <a:hlinkClick r:id="rId5"/>
              </a:rPr>
              <a:t>S1</a:t>
            </a:r>
            <a:r>
              <a:rPr lang="it-IT" b="0" i="0" dirty="0">
                <a:solidFill>
                  <a:srgbClr val="1B1B1B"/>
                </a:solidFill>
                <a:effectLst/>
                <a:latin typeface="Cambria" panose="02040503050406030204" pitchFamily="18" charset="0"/>
              </a:rPr>
              <a:t> ). I partecipanti hanno recuperato una media di 11,6 punti percentuali (DS: 7,7) di peso corporeo nel braccio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rispetto a 1,9 punti percentuali (DS: 4,8) nel braccio placebo (Tabella  </a:t>
            </a:r>
            <a:r>
              <a:rPr lang="it-IT" b="0" i="0" u="sng" dirty="0">
                <a:solidFill>
                  <a:srgbClr val="005EA2"/>
                </a:solidFill>
                <a:effectLst/>
                <a:latin typeface="Cambria" panose="02040503050406030204" pitchFamily="18" charset="0"/>
                <a:hlinkClick r:id="rId5"/>
              </a:rPr>
              <a:t>S1</a:t>
            </a:r>
            <a:r>
              <a:rPr lang="it-IT" b="0" i="0" dirty="0">
                <a:solidFill>
                  <a:srgbClr val="1B1B1B"/>
                </a:solidFill>
                <a:effectLst/>
                <a:latin typeface="Cambria" panose="02040503050406030204" pitchFamily="18" charset="0"/>
              </a:rPr>
              <a:t> ). La perdita di peso corporeo media netta per l'intera durata della fase di trattamento principale e della fase di estensione fuori trattamento (dalla settimana 0 alla settimana 120) è stata del 5,6% (DS: 8,9%) nel braccio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rispetto allo 0,1% (DS: 5,8%) nel braccio placebo (Figura  </a:t>
            </a:r>
            <a:r>
              <a:rPr lang="it-IT" b="0" i="0" u="sng" dirty="0">
                <a:solidFill>
                  <a:srgbClr val="005EA2"/>
                </a:solidFill>
                <a:effectLst/>
                <a:latin typeface="Cambria" panose="02040503050406030204" pitchFamily="18" charset="0"/>
                <a:hlinkClick r:id="rId3"/>
              </a:rPr>
              <a:t>1A</a:t>
            </a:r>
            <a:r>
              <a:rPr lang="it-IT" b="0" i="0" dirty="0">
                <a:solidFill>
                  <a:srgbClr val="1B1B1B"/>
                </a:solidFill>
                <a:effectLst/>
                <a:latin typeface="Cambria" panose="02040503050406030204" pitchFamily="18" charset="0"/>
              </a:rPr>
              <a:t> ). Alla settimana 120, è stata osservata una perdita di peso pari o superiore al 5% rispetto al basale nel 48,2% dei partecipanti (95 su 197) nel braccio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e nel 22,6% (21 su 93) nel braccio placebo.</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13</a:t>
            </a:fld>
            <a:endParaRPr lang="it-IT" noProof="0" dirty="0"/>
          </a:p>
        </p:txBody>
      </p:sp>
    </p:spTree>
    <p:extLst>
      <p:ext uri="{BB962C8B-B14F-4D97-AF65-F5344CB8AC3E}">
        <p14:creationId xmlns:p14="http://schemas.microsoft.com/office/powerpoint/2010/main" val="206988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0" i="0" dirty="0">
                <a:solidFill>
                  <a:srgbClr val="333333"/>
                </a:solidFill>
                <a:effectLst/>
                <a:latin typeface="Crimson Text"/>
              </a:rPr>
              <a:t>Il percorso di base del GLP-1 nell'intestino funziona così: quando una persona consuma un pasto, viene rilasciata una cascata di ormoni, tra cui il GLP-1, per favorire l'assorbimento e la digestione del cibo. Man mano che il cibo viene scomposto in glucosio e altre molecole nel tratto digerente, il GLP-1 viene rilasciato dall'intestino. I livelli dell'ormone aumentano lentamente, per poi raggiungere un picco che segnala la sensazione di sazietà.</a:t>
            </a:r>
          </a:p>
          <a:p>
            <a:pPr algn="l"/>
            <a:r>
              <a:rPr lang="it-IT" b="0" i="0" dirty="0">
                <a:solidFill>
                  <a:srgbClr val="333333"/>
                </a:solidFill>
                <a:effectLst/>
                <a:latin typeface="Crimson Text"/>
              </a:rPr>
              <a:t>Una parte del GLP-1 circolante nel sangue si lega direttamente ai recettori del pancreas, stimolando il rilascio di insulina. L'ormone può anche legarsi ai recettori del nervo vago, un lungo nervo cranico che trasporta messaggi tra il cervello e gli organi in tutto il corpo. Mentre una persona mangia, i messaggi ormonali che viaggiano attraverso il nervo vago inducono il pancreas a produrre insulina, che converte il glucosio in energia e abbassa i livelli di glucosio nel sangue. L'aumento e la diminuzione della glicemia possono influenzare la sensazione di fame e sazietà.</a:t>
            </a:r>
          </a:p>
          <a:p>
            <a:pPr algn="l"/>
            <a:r>
              <a:rPr lang="it-IT" b="0" i="0" dirty="0">
                <a:solidFill>
                  <a:srgbClr val="333333"/>
                </a:solidFill>
                <a:effectLst/>
                <a:latin typeface="Crimson Text"/>
              </a:rPr>
              <a:t>Il GLP-1 ha una vita breve nella sua forma naturale. Nel giro di uno o due minuti la molecola viene smantellata dagli enzimi presenti nel sangue ed eliminata dai reni. Così, negli anni '90, le aziende farmaceutiche hanno iniziato a creare versioni sintetiche del GLP-1, sperando di trovare una struttura più duratura e duratura. Gli scienziati hanno trovato il successo in un composto presente nella saliva del mostro di Gila, simile al GLP-1 umano ma molto più stabile. Hanno attaccato una lunga catena di lipidi in grado di legarsi all'albumina,</a:t>
            </a:r>
            <a:br>
              <a:rPr lang="it-IT" b="0" i="0" dirty="0">
                <a:solidFill>
                  <a:srgbClr val="333333"/>
                </a:solidFill>
                <a:effectLst/>
                <a:latin typeface="Crimson Text"/>
              </a:rPr>
            </a:br>
            <a:r>
              <a:rPr lang="it-IT" b="0" i="0" dirty="0">
                <a:solidFill>
                  <a:srgbClr val="333333"/>
                </a:solidFill>
                <a:effectLst/>
                <a:latin typeface="Crimson Text"/>
              </a:rPr>
              <a:t>una proteina presente nel sangue che funge da vettore per il farmaco, e di mantenere il composto attivo per ore o addirittura giorni.</a:t>
            </a:r>
          </a:p>
          <a:p>
            <a:pPr algn="l"/>
            <a:r>
              <a:rPr lang="it-IT" b="0" i="0" dirty="0">
                <a:solidFill>
                  <a:srgbClr val="333333"/>
                </a:solidFill>
                <a:effectLst/>
                <a:latin typeface="Crimson Text"/>
              </a:rPr>
              <a:t>Matthew Hayes, neuroscienziato nutrizionista presso l'Università della Pennsylvania, che studia il GLP-1 e altri ormoni intestinali dal 2006, spiega che questi farmaci funzionano in parte perché rallentano la digestione e modulano i livelli di glucosio. Alcuni effetti metabolici causano la perdita di peso, ma "contribuiscono solo in piccola parte", afferma. "Il modo in cui i farmaci a base di GLP-1 causano la perdita di peso è senza dubbio dovuto alla soppressione dell'assunzione di cibo, alla sazietà", aggiunge Hayes. Un maggiore senso di sazietà significa che le persone consumano pasti più piccoli e meno frequenti.</a:t>
            </a:r>
          </a:p>
          <a:p>
            <a:pPr algn="l"/>
            <a:endParaRPr lang="it-IT" b="0" i="0" dirty="0">
              <a:solidFill>
                <a:srgbClr val="333333"/>
              </a:solidFill>
              <a:effectLst/>
              <a:latin typeface="Crimson Text"/>
            </a:endParaRPr>
          </a:p>
          <a:p>
            <a:pPr algn="l"/>
            <a:r>
              <a:rPr lang="it-IT" b="1" i="0" dirty="0">
                <a:solidFill>
                  <a:srgbClr val="1B1B1B"/>
                </a:solidFill>
                <a:effectLst/>
                <a:latin typeface="Cambria" panose="02040503050406030204" pitchFamily="18" charset="0"/>
              </a:rPr>
              <a:t>Quando la perdita di peso è indotta da un trattamento continuo con un composto che riduce l'appetito, la fame diminuisce e la sazietà aumenta, consentendo un periodo più lungo con un apporto energetico ridotto. Tuttavia, il dispendio energetico è in genere ancora ridotto a causa della perdita di massa corporea/massa magra, cambiamenti neuro-ormonali e un certo grado di adattamento metabolico. Di conseguenza, la riduzione del peso corporeo è ancora limitata e, di solito, nel tempo, si verifica un recupero di peso nonostante il trattamento continuato, sebbene a un ritmo più lento rispetto al recupero osservato con la restrizione calorica nel pannello A</a:t>
            </a:r>
            <a:br>
              <a:rPr lang="it-IT" b="1" dirty="0"/>
            </a:br>
            <a:r>
              <a:rPr lang="it-IT" b="0" i="0" dirty="0">
                <a:solidFill>
                  <a:srgbClr val="333333"/>
                </a:solidFill>
                <a:effectLst/>
                <a:latin typeface="Crimson Text"/>
              </a:rPr>
              <a:t>L'appetito, ovvero la spinta a mangiare, è biologicamente motivato da tre sensazioni fondamentali: fame, sazietà e ricompensa. "Tutte e tre comunicano tra loro, e per questo, alcune parti del cervello svolgono un ruolo", spiega Giles </a:t>
            </a:r>
            <a:r>
              <a:rPr lang="it-IT" b="0" i="0" dirty="0" err="1">
                <a:solidFill>
                  <a:srgbClr val="333333"/>
                </a:solidFill>
                <a:effectLst/>
                <a:latin typeface="Crimson Text"/>
              </a:rPr>
              <a:t>Yeo</a:t>
            </a:r>
            <a:r>
              <a:rPr lang="it-IT" b="0" i="0" dirty="0">
                <a:solidFill>
                  <a:srgbClr val="333333"/>
                </a:solidFill>
                <a:effectLst/>
                <a:latin typeface="Crimson Text"/>
              </a:rPr>
              <a:t>, professore all'Università di Cambridge specializzato nella genetica del peso corporeo e nelle neuroscienze dell'assunzione di cibo. L'ipotalamo, una struttura a forma di mandorla vicino alla base del cervello, è coinvolto nelle sensazioni di fame o di inedia; il rombencefalo, comprese le regioni del tronco encefalico, svolge un ruolo nella sazietà; e una rete distribuita che si estende dal mesencefalo alla corteccia prefrontale orchestra gli elementi della ricompensa. Produce "la piacevole sensazione che si prova mangiando cioccolato che non si prova mangiando broccoli", spiega </a:t>
            </a:r>
            <a:r>
              <a:rPr lang="it-IT" b="0" i="0" dirty="0" err="1">
                <a:solidFill>
                  <a:srgbClr val="333333"/>
                </a:solidFill>
                <a:effectLst/>
                <a:latin typeface="Crimson Text"/>
              </a:rPr>
              <a:t>Yeo</a:t>
            </a:r>
            <a:r>
              <a:rPr lang="it-IT" b="0" i="0" dirty="0">
                <a:solidFill>
                  <a:srgbClr val="333333"/>
                </a:solidFill>
                <a:effectLst/>
                <a:latin typeface="Crimson Text"/>
              </a:rPr>
              <a:t>.</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14</a:t>
            </a:fld>
            <a:endParaRPr lang="it-IT" noProof="0" dirty="0"/>
          </a:p>
        </p:txBody>
      </p:sp>
    </p:spTree>
    <p:extLst>
      <p:ext uri="{BB962C8B-B14F-4D97-AF65-F5344CB8AC3E}">
        <p14:creationId xmlns:p14="http://schemas.microsoft.com/office/powerpoint/2010/main" val="84482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it-IT" sz="1100" b="0" i="0" dirty="0">
                <a:solidFill>
                  <a:srgbClr val="1B1B1B"/>
                </a:solidFill>
                <a:effectLst/>
                <a:latin typeface="Cambria" panose="02040503050406030204" pitchFamily="18" charset="0"/>
              </a:rPr>
              <a:t>L'assunzione energetica media stimata ad libitum durante il pranzo alla settimana 20 era inferiore del 35% nel gruppo </a:t>
            </a:r>
            <a:r>
              <a:rPr lang="it-IT" sz="1100" b="0" i="0" dirty="0" err="1">
                <a:solidFill>
                  <a:srgbClr val="1B1B1B"/>
                </a:solidFill>
                <a:effectLst/>
                <a:latin typeface="Cambria" panose="02040503050406030204" pitchFamily="18" charset="0"/>
              </a:rPr>
              <a:t>semaglutide</a:t>
            </a:r>
            <a:r>
              <a:rPr lang="it-IT" sz="1100" b="0" i="0" dirty="0">
                <a:solidFill>
                  <a:srgbClr val="1B1B1B"/>
                </a:solidFill>
                <a:effectLst/>
                <a:latin typeface="Cambria" panose="02040503050406030204" pitchFamily="18" charset="0"/>
              </a:rPr>
              <a:t> sc 2,4 mg (media 1736 kJ) rispetto al gruppo placebo (media 2676 kJ; Figura </a:t>
            </a:r>
            <a:r>
              <a:rPr lang="it-IT" sz="1100" b="0" i="0" u="sng" dirty="0">
                <a:solidFill>
                  <a:srgbClr val="005EA2"/>
                </a:solidFill>
                <a:effectLst/>
                <a:latin typeface="Cambria" panose="02040503050406030204" pitchFamily="18" charset="0"/>
                <a:hlinkClick r:id="rId3"/>
              </a:rPr>
              <a:t>2A</a:t>
            </a:r>
            <a:r>
              <a:rPr lang="it-IT" sz="1100" b="0" i="0" dirty="0">
                <a:solidFill>
                  <a:srgbClr val="1B1B1B"/>
                </a:solidFill>
                <a:effectLst/>
                <a:latin typeface="Cambria" panose="02040503050406030204" pitchFamily="18" charset="0"/>
              </a:rPr>
              <a:t> [vedere Tabella </a:t>
            </a:r>
            <a:r>
              <a:rPr lang="it-IT" sz="1100" b="0" i="0" u="sng" dirty="0">
                <a:solidFill>
                  <a:srgbClr val="005EA2"/>
                </a:solidFill>
                <a:effectLst/>
                <a:latin typeface="Cambria" panose="02040503050406030204" pitchFamily="18" charset="0"/>
                <a:hlinkClick r:id="rId4"/>
              </a:rPr>
              <a:t>S2</a:t>
            </a:r>
            <a:r>
              <a:rPr lang="it-IT" sz="1100" b="0" i="0" dirty="0">
                <a:solidFill>
                  <a:srgbClr val="1B1B1B"/>
                </a:solidFill>
                <a:effectLst/>
                <a:latin typeface="Cambria" panose="02040503050406030204" pitchFamily="18" charset="0"/>
              </a:rPr>
              <a:t> per i valori kcal]). Rispetto al basale, ciò rappresentava una riduzione di 1577 kJ alla settimana 20 nel gruppo </a:t>
            </a:r>
            <a:r>
              <a:rPr lang="it-IT" sz="1100" b="0" i="0" dirty="0" err="1">
                <a:solidFill>
                  <a:srgbClr val="1B1B1B"/>
                </a:solidFill>
                <a:effectLst/>
                <a:latin typeface="Cambria" panose="02040503050406030204" pitchFamily="18" charset="0"/>
              </a:rPr>
              <a:t>semaglutide</a:t>
            </a:r>
            <a:r>
              <a:rPr lang="it-IT" sz="1100" b="0" i="0" dirty="0">
                <a:solidFill>
                  <a:srgbClr val="1B1B1B"/>
                </a:solidFill>
                <a:effectLst/>
                <a:latin typeface="Cambria" panose="02040503050406030204" pitchFamily="18" charset="0"/>
              </a:rPr>
              <a:t> 2,4 mg rispetto a 637 kJ nel gruppo placebo (differenza di trattamento stimata [ETD] -940 kJ; </a:t>
            </a:r>
            <a:r>
              <a:rPr lang="it-IT" sz="1100" b="0" i="1" dirty="0" err="1">
                <a:solidFill>
                  <a:srgbClr val="1B1B1B"/>
                </a:solidFill>
                <a:effectLst/>
                <a:latin typeface="Cambria" panose="02040503050406030204" pitchFamily="18" charset="0"/>
              </a:rPr>
              <a:t>P</a:t>
            </a:r>
            <a:r>
              <a:rPr lang="it-IT" sz="1100" b="0" i="0" dirty="0">
                <a:solidFill>
                  <a:srgbClr val="1B1B1B"/>
                </a:solidFill>
                <a:effectLst/>
                <a:latin typeface="Cambria" panose="02040503050406030204" pitchFamily="18" charset="0"/>
              </a:rPr>
              <a:t> &lt;0,0001; Figura </a:t>
            </a:r>
            <a:r>
              <a:rPr lang="it-IT" sz="1100" b="0" i="0" u="sng" dirty="0">
                <a:solidFill>
                  <a:srgbClr val="005EA2"/>
                </a:solidFill>
                <a:effectLst/>
                <a:latin typeface="Cambria" panose="02040503050406030204" pitchFamily="18" charset="0"/>
                <a:hlinkClick r:id="rId3"/>
              </a:rPr>
              <a:t>2B</a:t>
            </a:r>
            <a:r>
              <a:rPr lang="it-IT" sz="1100" b="0" i="0" dirty="0">
                <a:solidFill>
                  <a:srgbClr val="1B1B1B"/>
                </a:solidFill>
                <a:effectLst/>
                <a:latin typeface="Cambria" panose="02040503050406030204" pitchFamily="18" charset="0"/>
              </a:rPr>
              <a:t> ). Quando analizzata in termini di variazione percentuale dal basale alla settimana 20, l'assunzione energetica media stimata è stata ridotta del 47,1% con </a:t>
            </a:r>
            <a:r>
              <a:rPr lang="it-IT" sz="1100" b="0" i="0" dirty="0" err="1">
                <a:solidFill>
                  <a:srgbClr val="1B1B1B"/>
                </a:solidFill>
                <a:effectLst/>
                <a:latin typeface="Cambria" panose="02040503050406030204" pitchFamily="18" charset="0"/>
              </a:rPr>
              <a:t>semaglutide</a:t>
            </a:r>
            <a:r>
              <a:rPr lang="it-IT" sz="1100" b="0" i="0" dirty="0">
                <a:solidFill>
                  <a:srgbClr val="1B1B1B"/>
                </a:solidFill>
                <a:effectLst/>
                <a:latin typeface="Cambria" panose="02040503050406030204" pitchFamily="18" charset="0"/>
              </a:rPr>
              <a:t> rispetto al 18,6% con placebo </a:t>
            </a:r>
          </a:p>
          <a:p>
            <a:endParaRPr lang="en-GB" sz="9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endParaRPr>
          </a:p>
          <a:p>
            <a:r>
              <a:rPr lang="en-US" sz="900" b="1" kern="1200" dirty="0">
                <a:solidFill>
                  <a:schemeClr val="tx1"/>
                </a:solidFill>
                <a:effectLst/>
                <a:ea typeface="+mn-ea"/>
                <a:cs typeface="+mn-cs"/>
              </a:rPr>
              <a:t>Trial information:</a:t>
            </a:r>
            <a:endParaRPr lang="en-CA" sz="900" b="1" kern="1200" dirty="0">
              <a:solidFill>
                <a:schemeClr val="tx1"/>
              </a:solidFill>
              <a:effectLst/>
              <a:ea typeface="+mn-ea"/>
              <a:cs typeface="+mn-cs"/>
            </a:endParaRPr>
          </a:p>
          <a:p>
            <a:pPr marL="171450" lvl="0" indent="-171450">
              <a:buFont typeface="Arial" panose="020B0604020202020204" pitchFamily="34" charset="0"/>
              <a:buChar char="•"/>
            </a:pPr>
            <a:r>
              <a:rPr lang="en-US" sz="900" b="0" kern="1200" dirty="0">
                <a:solidFill>
                  <a:schemeClr val="tx1"/>
                </a:solidFill>
                <a:effectLst/>
                <a:ea typeface="+mn-ea"/>
                <a:cs typeface="+mn-cs"/>
              </a:rPr>
              <a:t>Double-blind, parallel-group, phase 1 trial</a:t>
            </a:r>
            <a:endParaRPr lang="en-CA" sz="900" b="0" kern="1200" dirty="0">
              <a:solidFill>
                <a:schemeClr val="tx1"/>
              </a:solidFill>
              <a:effectLst/>
              <a:ea typeface="+mn-ea"/>
              <a:cs typeface="+mn-cs"/>
            </a:endParaRPr>
          </a:p>
          <a:p>
            <a:pPr marL="171450" lvl="0" indent="-171450">
              <a:buFont typeface="Arial" panose="020B0604020202020204" pitchFamily="34" charset="0"/>
              <a:buChar char="•"/>
            </a:pPr>
            <a:r>
              <a:rPr lang="en-US" sz="900" b="0" kern="1200" dirty="0">
                <a:solidFill>
                  <a:schemeClr val="tx1"/>
                </a:solidFill>
                <a:effectLst/>
                <a:ea typeface="+mn-ea"/>
                <a:cs typeface="+mn-cs"/>
              </a:rPr>
              <a:t>Subjects were </a:t>
            </a:r>
            <a:r>
              <a:rPr lang="en-US" sz="900" b="0" kern="1200" dirty="0" err="1">
                <a:solidFill>
                  <a:schemeClr val="tx1"/>
                </a:solidFill>
                <a:effectLst/>
                <a:ea typeface="+mn-ea"/>
                <a:cs typeface="+mn-cs"/>
              </a:rPr>
              <a:t>randomised</a:t>
            </a:r>
            <a:r>
              <a:rPr lang="en-US" sz="900" b="0" kern="1200" dirty="0">
                <a:solidFill>
                  <a:schemeClr val="tx1"/>
                </a:solidFill>
                <a:effectLst/>
                <a:ea typeface="+mn-ea"/>
                <a:cs typeface="+mn-cs"/>
              </a:rPr>
              <a:t> to </a:t>
            </a:r>
            <a:r>
              <a:rPr lang="en-US" sz="900" b="0" kern="1200" dirty="0" err="1">
                <a:solidFill>
                  <a:schemeClr val="tx1"/>
                </a:solidFill>
                <a:effectLst/>
                <a:ea typeface="+mn-ea"/>
                <a:cs typeface="+mn-cs"/>
              </a:rPr>
              <a:t>semaglutide</a:t>
            </a:r>
            <a:r>
              <a:rPr lang="en-US" sz="900" b="0" kern="1200" dirty="0">
                <a:solidFill>
                  <a:schemeClr val="tx1"/>
                </a:solidFill>
                <a:effectLst/>
                <a:ea typeface="+mn-ea"/>
                <a:cs typeface="+mn-cs"/>
              </a:rPr>
              <a:t> (dose-escalated to 2.4 mg) or placebo for 20 weeks</a:t>
            </a:r>
            <a:endParaRPr lang="en-CA" sz="900" b="0" kern="1200" dirty="0">
              <a:solidFill>
                <a:schemeClr val="tx1"/>
              </a:solidFill>
              <a:effectLst/>
              <a:ea typeface="+mn-ea"/>
              <a:cs typeface="+mn-cs"/>
            </a:endParaRPr>
          </a:p>
          <a:p>
            <a:pPr marL="171450" lvl="0" indent="-171450">
              <a:buFont typeface="Arial" panose="020B0604020202020204" pitchFamily="34" charset="0"/>
              <a:buChar char="•"/>
            </a:pPr>
            <a:r>
              <a:rPr lang="en-US" sz="900" b="0" kern="1200" dirty="0">
                <a:solidFill>
                  <a:schemeClr val="tx1"/>
                </a:solidFill>
                <a:effectLst/>
                <a:ea typeface="+mn-ea"/>
                <a:cs typeface="+mn-cs"/>
              </a:rPr>
              <a:t>The trial investigated the effect of </a:t>
            </a:r>
            <a:r>
              <a:rPr lang="en-US" sz="900" b="0" kern="1200" dirty="0" err="1">
                <a:solidFill>
                  <a:schemeClr val="tx1"/>
                </a:solidFill>
                <a:effectLst/>
                <a:ea typeface="+mn-ea"/>
                <a:cs typeface="+mn-cs"/>
              </a:rPr>
              <a:t>semaglutide</a:t>
            </a:r>
            <a:r>
              <a:rPr lang="en-US" sz="900" b="0" kern="1200" dirty="0">
                <a:solidFill>
                  <a:schemeClr val="tx1"/>
                </a:solidFill>
                <a:effectLst/>
                <a:ea typeface="+mn-ea"/>
                <a:cs typeface="+mn-cs"/>
              </a:rPr>
              <a:t> 2.4 mg on gastric emptying, energy intake, appetite and control of eating in subjects with obesity</a:t>
            </a:r>
            <a:endParaRPr lang="en-CA" sz="900" b="0" kern="1200" dirty="0">
              <a:solidFill>
                <a:schemeClr val="tx1"/>
              </a:solidFill>
              <a:effectLst/>
              <a:ea typeface="+mn-ea"/>
              <a:cs typeface="+mn-cs"/>
            </a:endParaRPr>
          </a:p>
          <a:p>
            <a:pPr marL="171450" lvl="0" indent="-171450">
              <a:buFont typeface="Arial" panose="020B0604020202020204" pitchFamily="34" charset="0"/>
              <a:buChar char="•"/>
            </a:pPr>
            <a:r>
              <a:rPr lang="en-CA" sz="900" b="0" kern="1200" dirty="0">
                <a:solidFill>
                  <a:schemeClr val="tx1"/>
                </a:solidFill>
                <a:effectLst/>
                <a:ea typeface="+mn-ea"/>
                <a:cs typeface="+mn-cs"/>
              </a:rPr>
              <a:t>72 subjects were randomised and 70 completed the trial</a:t>
            </a:r>
          </a:p>
          <a:p>
            <a:pPr marL="171450" lvl="0" indent="-171450">
              <a:buFont typeface="Arial" panose="020B0604020202020204" pitchFamily="34" charset="0"/>
              <a:buChar char="•"/>
            </a:pPr>
            <a:r>
              <a:rPr lang="en-US" sz="900" b="0" kern="1200" dirty="0">
                <a:solidFill>
                  <a:schemeClr val="tx1"/>
                </a:solidFill>
                <a:effectLst/>
                <a:ea typeface="+mn-ea"/>
                <a:cs typeface="+mn-cs"/>
              </a:rPr>
              <a:t>Gastric emptying was assessed using paracetamol absorption following a </a:t>
            </a:r>
            <a:r>
              <a:rPr lang="en-US" sz="900" b="0" kern="1200" dirty="0" err="1">
                <a:solidFill>
                  <a:schemeClr val="tx1"/>
                </a:solidFill>
                <a:effectLst/>
                <a:ea typeface="+mn-ea"/>
                <a:cs typeface="+mn-cs"/>
              </a:rPr>
              <a:t>standardised</a:t>
            </a:r>
            <a:r>
              <a:rPr lang="en-US" sz="900" b="0" kern="1200" dirty="0">
                <a:solidFill>
                  <a:schemeClr val="tx1"/>
                </a:solidFill>
                <a:effectLst/>
                <a:ea typeface="+mn-ea"/>
                <a:cs typeface="+mn-cs"/>
              </a:rPr>
              <a:t> breakfast (endpoints: area under the concentration-time curve [AUC]</a:t>
            </a:r>
            <a:r>
              <a:rPr lang="en-US" sz="900" b="0" kern="1200" baseline="-25000" dirty="0">
                <a:solidFill>
                  <a:schemeClr val="tx1"/>
                </a:solidFill>
                <a:effectLst/>
                <a:ea typeface="+mn-ea"/>
                <a:cs typeface="+mn-cs"/>
              </a:rPr>
              <a:t>0–5h</a:t>
            </a:r>
            <a:r>
              <a:rPr lang="en-US" sz="900" b="0" kern="1200" dirty="0">
                <a:solidFill>
                  <a:schemeClr val="tx1"/>
                </a:solidFill>
                <a:effectLst/>
                <a:ea typeface="+mn-ea"/>
                <a:cs typeface="+mn-cs"/>
              </a:rPr>
              <a:t>,para [primary]; AUC</a:t>
            </a:r>
            <a:r>
              <a:rPr lang="en-US" sz="900" b="0" kern="1200" baseline="-25000" dirty="0">
                <a:solidFill>
                  <a:schemeClr val="tx1"/>
                </a:solidFill>
                <a:effectLst/>
                <a:ea typeface="+mn-ea"/>
                <a:cs typeface="+mn-cs"/>
              </a:rPr>
              <a:t>0–1h,para</a:t>
            </a:r>
            <a:r>
              <a:rPr lang="en-US" sz="900" b="0" kern="1200" dirty="0">
                <a:solidFill>
                  <a:schemeClr val="tx1"/>
                </a:solidFill>
                <a:effectLst/>
                <a:ea typeface="+mn-ea"/>
                <a:cs typeface="+mn-cs"/>
              </a:rPr>
              <a:t>; peak concentration [</a:t>
            </a:r>
            <a:r>
              <a:rPr lang="en-US" sz="900" b="0" kern="1200" dirty="0" err="1">
                <a:solidFill>
                  <a:schemeClr val="tx1"/>
                </a:solidFill>
                <a:effectLst/>
                <a:ea typeface="+mn-ea"/>
                <a:cs typeface="+mn-cs"/>
              </a:rPr>
              <a:t>C</a:t>
            </a:r>
            <a:r>
              <a:rPr lang="en-US" sz="900" b="0" kern="1200" baseline="-25000" dirty="0" err="1">
                <a:solidFill>
                  <a:schemeClr val="tx1"/>
                </a:solidFill>
                <a:effectLst/>
                <a:ea typeface="+mn-ea"/>
                <a:cs typeface="+mn-cs"/>
              </a:rPr>
              <a:t>max,para</a:t>
            </a:r>
            <a:r>
              <a:rPr lang="en-US" sz="900" b="0" kern="1200" dirty="0">
                <a:solidFill>
                  <a:schemeClr val="tx1"/>
                </a:solidFill>
                <a:effectLst/>
                <a:ea typeface="+mn-ea"/>
                <a:cs typeface="+mn-cs"/>
              </a:rPr>
              <a:t>]; time to </a:t>
            </a:r>
            <a:r>
              <a:rPr lang="en-US" sz="900" b="0" kern="1200" dirty="0" err="1">
                <a:solidFill>
                  <a:schemeClr val="tx1"/>
                </a:solidFill>
                <a:effectLst/>
                <a:ea typeface="+mn-ea"/>
                <a:cs typeface="+mn-cs"/>
              </a:rPr>
              <a:t>C</a:t>
            </a:r>
            <a:r>
              <a:rPr lang="en-US" sz="900" b="0" kern="1200" baseline="-25000" dirty="0" err="1">
                <a:solidFill>
                  <a:schemeClr val="tx1"/>
                </a:solidFill>
                <a:effectLst/>
                <a:ea typeface="+mn-ea"/>
                <a:cs typeface="+mn-cs"/>
              </a:rPr>
              <a:t>max</a:t>
            </a:r>
            <a:r>
              <a:rPr lang="en-US" sz="900" b="0" kern="1200" dirty="0">
                <a:solidFill>
                  <a:schemeClr val="tx1"/>
                </a:solidFill>
                <a:effectLst/>
                <a:ea typeface="+mn-ea"/>
                <a:cs typeface="+mn-cs"/>
              </a:rPr>
              <a:t> [</a:t>
            </a:r>
            <a:r>
              <a:rPr lang="en-US" sz="900" b="0" kern="1200" dirty="0" err="1">
                <a:solidFill>
                  <a:schemeClr val="tx1"/>
                </a:solidFill>
                <a:effectLst/>
                <a:ea typeface="+mn-ea"/>
                <a:cs typeface="+mn-cs"/>
              </a:rPr>
              <a:t>t</a:t>
            </a:r>
            <a:r>
              <a:rPr lang="en-US" sz="900" b="0" kern="1200" baseline="-25000" dirty="0" err="1">
                <a:solidFill>
                  <a:schemeClr val="tx1"/>
                </a:solidFill>
                <a:effectLst/>
                <a:ea typeface="+mn-ea"/>
                <a:cs typeface="+mn-cs"/>
              </a:rPr>
              <a:t>max,para</a:t>
            </a:r>
            <a:r>
              <a:rPr lang="en-US" sz="900" b="0" kern="1200" dirty="0">
                <a:solidFill>
                  <a:schemeClr val="tx1"/>
                </a:solidFill>
                <a:effectLst/>
                <a:ea typeface="+mn-ea"/>
                <a:cs typeface="+mn-cs"/>
              </a:rPr>
              <a:t>])</a:t>
            </a:r>
            <a:endParaRPr lang="en-CA" sz="900" b="0" kern="1200" dirty="0">
              <a:solidFill>
                <a:schemeClr val="tx1"/>
              </a:solidFill>
              <a:effectLst/>
              <a:ea typeface="+mn-ea"/>
              <a:cs typeface="+mn-cs"/>
            </a:endParaRPr>
          </a:p>
          <a:p>
            <a:pPr marL="171450" lvl="0" indent="-171450">
              <a:buFont typeface="Arial" panose="020B0604020202020204" pitchFamily="34" charset="0"/>
              <a:buChar char="•"/>
            </a:pPr>
            <a:r>
              <a:rPr lang="en-US" sz="900" b="0" kern="1200" dirty="0">
                <a:solidFill>
                  <a:schemeClr val="tx1"/>
                </a:solidFill>
                <a:effectLst/>
                <a:ea typeface="+mn-ea"/>
                <a:cs typeface="+mn-cs"/>
              </a:rPr>
              <a:t>Subject-reported visual analogue scale appetite ratings and Control of Eating Questionnaire (</a:t>
            </a:r>
            <a:r>
              <a:rPr lang="en-US" sz="900" b="0" kern="1200" dirty="0" err="1">
                <a:solidFill>
                  <a:schemeClr val="tx1"/>
                </a:solidFill>
                <a:effectLst/>
                <a:ea typeface="+mn-ea"/>
                <a:cs typeface="+mn-cs"/>
              </a:rPr>
              <a:t>CoEQ</a:t>
            </a:r>
            <a:r>
              <a:rPr lang="en-US" sz="900" b="0" kern="1200" dirty="0">
                <a:solidFill>
                  <a:schemeClr val="tx1"/>
                </a:solidFill>
                <a:effectLst/>
                <a:ea typeface="+mn-ea"/>
                <a:cs typeface="+mn-cs"/>
              </a:rPr>
              <a:t>) responses were assessed, and energy intake was measured during an ad libitum lunch</a:t>
            </a:r>
            <a:endParaRPr lang="en-CA" sz="900" b="0" kern="1200" dirty="0">
              <a:solidFill>
                <a:schemeClr val="tx1"/>
              </a:solidFill>
              <a:effectLst/>
              <a:ea typeface="+mn-ea"/>
              <a:cs typeface="+mn-cs"/>
            </a:endParaRPr>
          </a:p>
          <a:p>
            <a:pPr marL="342623" marR="0" lvl="1" indent="0" algn="l" defTabSz="68527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dirty="0">
              <a:solidFill>
                <a:srgbClr val="001965"/>
              </a:solidFill>
              <a:ea typeface="Apis For Office" panose="020B0504010101010104" pitchFamily="34" charset="0"/>
              <a:cs typeface="Apis For Office" panose="020B0504010101010104" pitchFamily="34" charset="0"/>
            </a:endParaRPr>
          </a:p>
          <a:p>
            <a:pPr>
              <a:lnSpc>
                <a:spcPct val="107000"/>
              </a:lnSpc>
              <a:spcAft>
                <a:spcPts val="0"/>
              </a:spcAft>
            </a:pPr>
            <a:r>
              <a:rPr lang="en-GB" sz="800" b="1" dirty="0">
                <a:solidFill>
                  <a:srgbClr val="001965"/>
                </a:solidFill>
                <a:ea typeface="Apis For Office" panose="020B0504010101010104" pitchFamily="34" charset="0"/>
                <a:cs typeface="Apis For Office" panose="020B0504010101010104" pitchFamily="34" charset="0"/>
              </a:rPr>
              <a:t>References</a:t>
            </a:r>
            <a:endParaRPr lang="en-GB" sz="800" dirty="0">
              <a:ea typeface="Apis For Office" panose="020B0504010101010104" pitchFamily="34" charset="0"/>
              <a:cs typeface="Vrinda"/>
            </a:endParaRPr>
          </a:p>
          <a:p>
            <a:pPr marL="0" marR="0" lvl="0" indent="0" algn="l" defTabSz="913674" rtl="0" eaLnBrk="1" fontAlgn="auto" latinLnBrk="0" hangingPunct="1">
              <a:lnSpc>
                <a:spcPct val="100000"/>
              </a:lnSpc>
              <a:spcBef>
                <a:spcPts val="0"/>
              </a:spcBef>
              <a:spcAft>
                <a:spcPts val="0"/>
              </a:spcAft>
              <a:buClrTx/>
              <a:buSzTx/>
              <a:buFontTx/>
              <a:buNone/>
              <a:tabLst/>
              <a:defRPr/>
            </a:pPr>
            <a:r>
              <a:rPr lang="en-US" sz="900" dirty="0">
                <a:latin typeface="Apis For Office" panose="020B0504010101010104" pitchFamily="34" charset="0"/>
                <a:ea typeface="Apis For Office" panose="020B0504010101010104" pitchFamily="34" charset="0"/>
                <a:cs typeface="Apis For Office" panose="020B0504010101010104" pitchFamily="34" charset="0"/>
              </a:rPr>
              <a:t>Friedrichsen M et al. Diabetes </a:t>
            </a:r>
            <a:r>
              <a:rPr lang="en-US" sz="900" dirty="0" err="1">
                <a:latin typeface="Apis For Office" panose="020B0504010101010104" pitchFamily="34" charset="0"/>
                <a:ea typeface="Apis For Office" panose="020B0504010101010104" pitchFamily="34" charset="0"/>
                <a:cs typeface="Apis For Office" panose="020B0504010101010104" pitchFamily="34" charset="0"/>
              </a:rPr>
              <a:t>Obes</a:t>
            </a:r>
            <a:r>
              <a:rPr lang="en-US" sz="900" dirty="0">
                <a:latin typeface="Apis For Office" panose="020B0504010101010104" pitchFamily="34" charset="0"/>
                <a:ea typeface="Apis For Office" panose="020B0504010101010104" pitchFamily="34" charset="0"/>
                <a:cs typeface="Apis For Office" panose="020B0504010101010104" pitchFamily="34" charset="0"/>
              </a:rPr>
              <a:t> </a:t>
            </a:r>
            <a:r>
              <a:rPr lang="en-US" sz="900" dirty="0" err="1">
                <a:latin typeface="Apis For Office" panose="020B0504010101010104" pitchFamily="34" charset="0"/>
                <a:ea typeface="Apis For Office" panose="020B0504010101010104" pitchFamily="34" charset="0"/>
                <a:cs typeface="Apis For Office" panose="020B0504010101010104" pitchFamily="34" charset="0"/>
              </a:rPr>
              <a:t>Metab</a:t>
            </a:r>
            <a:r>
              <a:rPr lang="en-US" sz="900" dirty="0">
                <a:latin typeface="Apis For Office" panose="020B0504010101010104" pitchFamily="34" charset="0"/>
                <a:ea typeface="Apis For Office" panose="020B0504010101010104" pitchFamily="34" charset="0"/>
                <a:cs typeface="Apis For Office" panose="020B0504010101010104" pitchFamily="34" charset="0"/>
              </a:rPr>
              <a:t> 2021;23:754–62.</a:t>
            </a:r>
          </a:p>
        </p:txBody>
      </p:sp>
      <p:sp>
        <p:nvSpPr>
          <p:cNvPr id="4" name="Slide Number Placeholder 3"/>
          <p:cNvSpPr>
            <a:spLocks noGrp="1"/>
          </p:cNvSpPr>
          <p:nvPr>
            <p:ph type="sldNum" sz="quarter" idx="5"/>
          </p:nvPr>
        </p:nvSpPr>
        <p:spPr/>
        <p:txBody>
          <a:bodyPr/>
          <a:lstStyle/>
          <a:p>
            <a:pPr marL="0" marR="0" lvl="0" indent="0" algn="r" defTabSz="685273" rtl="0" eaLnBrk="1" fontAlgn="auto" latinLnBrk="0" hangingPunct="1">
              <a:lnSpc>
                <a:spcPct val="100000"/>
              </a:lnSpc>
              <a:spcBef>
                <a:spcPts val="0"/>
              </a:spcBef>
              <a:spcAft>
                <a:spcPts val="0"/>
              </a:spcAft>
              <a:buClrTx/>
              <a:buSzTx/>
              <a:buFontTx/>
              <a:buNone/>
              <a:tabLst/>
              <a:defRPr/>
            </a:pPr>
            <a:fld id="{31AA8A96-F378-4DAF-ADF8-41AF4753E196}" type="slidenum">
              <a:rPr kumimoji="0" lang="en-GB" sz="1200" b="0" i="0" u="none" strike="noStrike" kern="1200" cap="none" spc="0" normalizeH="0" baseline="0" noProof="0" smtClean="0">
                <a:ln>
                  <a:noFill/>
                </a:ln>
                <a:solidFill>
                  <a:prstClr val="black"/>
                </a:solidFill>
                <a:effectLst/>
                <a:uLnTx/>
                <a:uFillTx/>
                <a:latin typeface="Apis For Office"/>
                <a:ea typeface="+mn-ea"/>
                <a:cs typeface="+mn-cs"/>
              </a:rPr>
              <a:pPr marL="0" marR="0" lvl="0" indent="0" algn="r" defTabSz="685273"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is For Office"/>
              <a:ea typeface="+mn-ea"/>
              <a:cs typeface="+mn-cs"/>
            </a:endParaRPr>
          </a:p>
        </p:txBody>
      </p:sp>
    </p:spTree>
    <p:extLst>
      <p:ext uri="{BB962C8B-B14F-4D97-AF65-F5344CB8AC3E}">
        <p14:creationId xmlns:p14="http://schemas.microsoft.com/office/powerpoint/2010/main" val="401819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0" i="0" dirty="0">
                <a:solidFill>
                  <a:srgbClr val="1B1B1B"/>
                </a:solidFill>
                <a:effectLst/>
                <a:latin typeface="Cambria" panose="02040503050406030204" pitchFamily="18" charset="0"/>
              </a:rPr>
              <a:t>I punteggi </a:t>
            </a:r>
            <a:r>
              <a:rPr lang="it-IT" b="0" i="0" dirty="0" err="1">
                <a:solidFill>
                  <a:srgbClr val="1B1B1B"/>
                </a:solidFill>
                <a:effectLst/>
                <a:latin typeface="Cambria" panose="02040503050406030204" pitchFamily="18" charset="0"/>
              </a:rPr>
              <a:t>CoEQ</a:t>
            </a:r>
            <a:r>
              <a:rPr lang="it-IT" b="0" i="0" dirty="0">
                <a:solidFill>
                  <a:srgbClr val="1B1B1B"/>
                </a:solidFill>
                <a:effectLst/>
                <a:latin typeface="Cambria" panose="02040503050406030204" pitchFamily="18" charset="0"/>
              </a:rPr>
              <a:t> dei partecipanti alla settimana 20 hanno mostrato una minore fame con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sc 2,4 mg rispetto al placebo, un migliore controllo dell'alimentazione e voglie alimentari minori e più deboli, tra cui riduzioni sia del desiderio che della voglia di cibi salati, del desiderio di cibi dolci e del desiderio di latticini ( </a:t>
            </a:r>
            <a:r>
              <a:rPr lang="it-IT" b="0" i="1" dirty="0" err="1">
                <a:solidFill>
                  <a:srgbClr val="1B1B1B"/>
                </a:solidFill>
                <a:effectLst/>
                <a:latin typeface="Cambria" panose="02040503050406030204" pitchFamily="18" charset="0"/>
              </a:rPr>
              <a:t>P</a:t>
            </a:r>
            <a:r>
              <a:rPr lang="it-IT" b="0" i="0" dirty="0">
                <a:solidFill>
                  <a:srgbClr val="1B1B1B"/>
                </a:solidFill>
                <a:effectLst/>
                <a:latin typeface="Cambria" panose="02040503050406030204" pitchFamily="18" charset="0"/>
              </a:rPr>
              <a:t> &lt;0,05 per tutti; Figura </a:t>
            </a:r>
            <a:r>
              <a:rPr lang="it-IT" b="0" i="0" u="sng" dirty="0">
                <a:solidFill>
                  <a:srgbClr val="005EA2"/>
                </a:solidFill>
                <a:effectLst/>
                <a:latin typeface="Cambria" panose="02040503050406030204" pitchFamily="18" charset="0"/>
                <a:hlinkClick r:id="rId3"/>
              </a:rPr>
              <a:t>4</a:t>
            </a:r>
            <a:r>
              <a:rPr lang="it-IT" b="0" i="0" dirty="0">
                <a:solidFill>
                  <a:srgbClr val="1B1B1B"/>
                </a:solidFill>
                <a:effectLst/>
                <a:latin typeface="Cambria" panose="02040503050406030204" pitchFamily="18" charset="0"/>
              </a:rPr>
              <a:t> ). Inoltre, la pienezza e la contentezza sembravano aumentate con </a:t>
            </a:r>
            <a:r>
              <a:rPr lang="it-IT" b="0" i="0" dirty="0" err="1">
                <a:solidFill>
                  <a:srgbClr val="1B1B1B"/>
                </a:solidFill>
                <a:effectLst/>
                <a:latin typeface="Cambria" panose="02040503050406030204" pitchFamily="18" charset="0"/>
              </a:rPr>
              <a:t>semaglutide</a:t>
            </a:r>
            <a:r>
              <a:rPr lang="it-IT" b="0" i="0" dirty="0">
                <a:solidFill>
                  <a:srgbClr val="1B1B1B"/>
                </a:solidFill>
                <a:effectLst/>
                <a:latin typeface="Cambria" panose="02040503050406030204" pitchFamily="18" charset="0"/>
              </a:rPr>
              <a:t> rispetto al placebo ( </a:t>
            </a:r>
            <a:r>
              <a:rPr lang="it-IT" b="0" i="1" dirty="0" err="1">
                <a:solidFill>
                  <a:srgbClr val="1B1B1B"/>
                </a:solidFill>
                <a:effectLst/>
                <a:latin typeface="Cambria" panose="02040503050406030204" pitchFamily="18" charset="0"/>
              </a:rPr>
              <a:t>P</a:t>
            </a:r>
            <a:r>
              <a:rPr lang="it-IT" b="0" i="0" dirty="0">
                <a:solidFill>
                  <a:srgbClr val="1B1B1B"/>
                </a:solidFill>
                <a:effectLst/>
                <a:latin typeface="Cambria" panose="02040503050406030204" pitchFamily="18" charset="0"/>
              </a:rPr>
              <a:t> &lt;0,05).</a:t>
            </a:r>
          </a:p>
          <a:p>
            <a:endParaRPr lang="it-IT" b="0" i="0" dirty="0">
              <a:solidFill>
                <a:srgbClr val="1B1B1B"/>
              </a:solidFill>
              <a:effectLst/>
              <a:latin typeface="Cambria" panose="02040503050406030204" pitchFamily="18" charset="0"/>
            </a:endParaRPr>
          </a:p>
          <a:p>
            <a:r>
              <a:rPr lang="it-IT" b="0" i="0" dirty="0">
                <a:solidFill>
                  <a:srgbClr val="1B1B1B"/>
                </a:solidFill>
                <a:effectLst/>
                <a:latin typeface="Cambria" panose="02040503050406030204" pitchFamily="18" charset="0"/>
              </a:rPr>
              <a:t>Controllo dell'alimentazione e desiderio di cibo valutati tramite la scala analogica visiva del questionario sul controllo dell'alimentazione alla settimana 20. Il questionario sul controllo dell'alimentazione è stato compilato dai partecipanti al termine del periodo di trattamento di 20 settimane (giorno 141)</a:t>
            </a:r>
            <a:endParaRPr lang="en-GB" dirty="0"/>
          </a:p>
          <a:p>
            <a:endParaRPr lang="en-GB" dirty="0"/>
          </a:p>
          <a:p>
            <a:r>
              <a:rPr lang="en-GB" dirty="0" err="1"/>
              <a:t>Umore</a:t>
            </a:r>
            <a:r>
              <a:rPr lang="en-GB" dirty="0"/>
              <a:t> </a:t>
            </a:r>
            <a:r>
              <a:rPr lang="en-GB" dirty="0" err="1"/>
              <a:t>positvo</a:t>
            </a:r>
            <a:r>
              <a:rPr lang="en-GB" dirty="0"/>
              <a:t> (positive mood)</a:t>
            </a:r>
          </a:p>
          <a:p>
            <a:endParaRPr lang="en-GB" dirty="0"/>
          </a:p>
          <a:p>
            <a:endParaRPr lang="en-GB" dirty="0"/>
          </a:p>
          <a:p>
            <a:r>
              <a:rPr lang="en-GB" dirty="0"/>
              <a:t>Week 20 - exploratory-puewe014-document, table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Week 52 - exploratory-puewe014-document, table 6</a:t>
            </a:r>
          </a:p>
          <a:p>
            <a:r>
              <a:rPr lang="en-GB" dirty="0"/>
              <a:t>Week 104 – 4378-sec-14-2-efficacy-data table 14.2.109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5044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dirty="0">
                <a:solidFill>
                  <a:srgbClr val="1B1B1B"/>
                </a:solidFill>
                <a:effectLst/>
              </a:rPr>
              <a:t>I GLP-1 sono stati progettati per trattare disturbi metabolici, ma con la loro diffusione stanno emergendo benefici in aree apparentemente non correlate.</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17</a:t>
            </a:fld>
            <a:endParaRPr lang="it-IT" noProof="0" dirty="0"/>
          </a:p>
        </p:txBody>
      </p:sp>
    </p:spTree>
    <p:extLst>
      <p:ext uri="{BB962C8B-B14F-4D97-AF65-F5344CB8AC3E}">
        <p14:creationId xmlns:p14="http://schemas.microsoft.com/office/powerpoint/2010/main" val="27727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19/02/26</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19/02/26</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19/02/26</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19/02/26</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19/02/26</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19/02/26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19/02/26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19/02/26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19/02/26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19/02/26</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19/02/26</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19/02/26</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374D8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b="1" cap="all" spc="200" baseline="0">
                <a:solidFill>
                  <a:srgbClr val="738AC3"/>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19/02/26</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19/02/26</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19/02/26</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19/02/26</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19/02/26</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19/02/26</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19/02/26</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19/02/26</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08A59D2-A500-1FBE-454D-201407F33305}"/>
              </a:ext>
            </a:extLst>
          </p:cNvPr>
          <p:cNvPicPr>
            <a:picLocks noChangeAspect="1"/>
          </p:cNvPicPr>
          <p:nvPr/>
        </p:nvPicPr>
        <p:blipFill>
          <a:blip r:embed="rId2" cstate="print">
            <a:extLst>
              <a:ext uri="{28A0092B-C50C-407E-A947-70E740481C1C}">
                <a14:useLocalDpi xmlns:a14="http://schemas.microsoft.com/office/drawing/2010/main" val="0"/>
              </a:ext>
            </a:extLst>
          </a:blip>
          <a:srcRect l="48381"/>
          <a:stretch>
            <a:fillRect/>
          </a:stretch>
        </p:blipFill>
        <p:spPr>
          <a:xfrm>
            <a:off x="0" y="0"/>
            <a:ext cx="4991977" cy="6858000"/>
          </a:xfrm>
          <a:prstGeom prst="rect">
            <a:avLst/>
          </a:prstGeom>
        </p:spPr>
      </p:pic>
      <p:sp>
        <p:nvSpPr>
          <p:cNvPr id="6" name="CasellaDiTesto 5">
            <a:extLst>
              <a:ext uri="{FF2B5EF4-FFF2-40B4-BE49-F238E27FC236}">
                <a16:creationId xmlns:a16="http://schemas.microsoft.com/office/drawing/2014/main" id="{3E36430C-A74D-9FF7-893E-73F91725F355}"/>
              </a:ext>
            </a:extLst>
          </p:cNvPr>
          <p:cNvSpPr txBox="1"/>
          <p:nvPr/>
        </p:nvSpPr>
        <p:spPr>
          <a:xfrm>
            <a:off x="6096000" y="1915770"/>
            <a:ext cx="5377702" cy="830997"/>
          </a:xfrm>
          <a:prstGeom prst="rect">
            <a:avLst/>
          </a:prstGeom>
          <a:noFill/>
        </p:spPr>
        <p:txBody>
          <a:bodyPr wrap="square">
            <a:spAutoFit/>
          </a:bodyPr>
          <a:lstStyle/>
          <a:p>
            <a:r>
              <a:rPr lang="it-IT" sz="2400" b="1" dirty="0">
                <a:solidFill>
                  <a:srgbClr val="738AC3"/>
                </a:solidFill>
              </a:rPr>
              <a:t>Come gli analoghi del GLP 1 hanno modificato il trattamento nutrizionale</a:t>
            </a:r>
            <a:endParaRPr lang="it-IT" sz="2400" dirty="0">
              <a:solidFill>
                <a:srgbClr val="738AC3"/>
              </a:solidFill>
            </a:endParaRPr>
          </a:p>
        </p:txBody>
      </p:sp>
      <p:sp>
        <p:nvSpPr>
          <p:cNvPr id="8" name="CasellaDiTesto 7">
            <a:extLst>
              <a:ext uri="{FF2B5EF4-FFF2-40B4-BE49-F238E27FC236}">
                <a16:creationId xmlns:a16="http://schemas.microsoft.com/office/drawing/2014/main" id="{58210917-679F-B634-F6C5-91CAFA16894F}"/>
              </a:ext>
            </a:extLst>
          </p:cNvPr>
          <p:cNvSpPr txBox="1"/>
          <p:nvPr/>
        </p:nvSpPr>
        <p:spPr>
          <a:xfrm>
            <a:off x="6093760" y="3511069"/>
            <a:ext cx="5672416" cy="1754326"/>
          </a:xfrm>
          <a:prstGeom prst="rect">
            <a:avLst/>
          </a:prstGeom>
          <a:noFill/>
        </p:spPr>
        <p:txBody>
          <a:bodyPr wrap="square">
            <a:spAutoFit/>
          </a:bodyPr>
          <a:lstStyle/>
          <a:p>
            <a:r>
              <a:rPr lang="it-IT" sz="2400" b="1" dirty="0">
                <a:solidFill>
                  <a:srgbClr val="738AC3"/>
                </a:solidFill>
              </a:rPr>
              <a:t>Barbara Paolini</a:t>
            </a:r>
          </a:p>
          <a:p>
            <a:endParaRPr lang="it-IT" sz="2400" b="1" dirty="0">
              <a:solidFill>
                <a:srgbClr val="738AC3"/>
              </a:solidFill>
            </a:endParaRPr>
          </a:p>
          <a:p>
            <a:r>
              <a:rPr lang="it-IT" sz="2000" b="1" dirty="0">
                <a:solidFill>
                  <a:srgbClr val="738AC3"/>
                </a:solidFill>
              </a:rPr>
              <a:t>Dietetica e nutrizione clinica</a:t>
            </a:r>
          </a:p>
          <a:p>
            <a:r>
              <a:rPr lang="it-IT" sz="2000" b="1" dirty="0">
                <a:solidFill>
                  <a:srgbClr val="738AC3"/>
                </a:solidFill>
              </a:rPr>
              <a:t>Policlinico Universitario Santa Maria alle Scotte</a:t>
            </a:r>
          </a:p>
          <a:p>
            <a:r>
              <a:rPr lang="it-IT" sz="2000" b="1" dirty="0">
                <a:solidFill>
                  <a:srgbClr val="738AC3"/>
                </a:solidFill>
              </a:rPr>
              <a:t>Siena </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466FCA5-31B9-1EA4-7CB7-DDA273207337}"/>
              </a:ext>
            </a:extLst>
          </p:cNvPr>
          <p:cNvSpPr txBox="1"/>
          <p:nvPr/>
        </p:nvSpPr>
        <p:spPr>
          <a:xfrm>
            <a:off x="5412658" y="3429000"/>
            <a:ext cx="6164825" cy="2954655"/>
          </a:xfrm>
          <a:prstGeom prst="rect">
            <a:avLst/>
          </a:prstGeom>
          <a:noFill/>
        </p:spPr>
        <p:txBody>
          <a:bodyPr wrap="square">
            <a:spAutoFit/>
          </a:bodyPr>
          <a:lstStyle/>
          <a:p>
            <a:pPr algn="just"/>
            <a:r>
              <a:rPr lang="it-IT" b="0" i="0" dirty="0">
                <a:solidFill>
                  <a:srgbClr val="1B1B1B"/>
                </a:solidFill>
                <a:effectLst/>
              </a:rPr>
              <a:t>La chirurgia bariatrica era l'unico intervento che portava costantemente a ≥15% di WL e al mantenimento del peso a lungo termine. </a:t>
            </a:r>
          </a:p>
          <a:p>
            <a:pPr algn="just"/>
            <a:endParaRPr lang="it-IT" u="sng" baseline="30000" dirty="0">
              <a:solidFill>
                <a:srgbClr val="005EA2"/>
              </a:solidFill>
            </a:endParaRPr>
          </a:p>
          <a:p>
            <a:pPr algn="just"/>
            <a:r>
              <a:rPr lang="it-IT" b="0" i="0" dirty="0">
                <a:solidFill>
                  <a:srgbClr val="1B1B1B"/>
                </a:solidFill>
                <a:effectLst/>
              </a:rPr>
              <a:t>Questa perdita  di peso ha portato a un miglioramento della qualità della vita, significativi benefici per la salute e una riduzione della mortalità. </a:t>
            </a:r>
          </a:p>
          <a:p>
            <a:pPr algn="just"/>
            <a:endParaRPr lang="it-IT" u="sng" baseline="30000" dirty="0">
              <a:solidFill>
                <a:srgbClr val="005EA2"/>
              </a:solidFill>
            </a:endParaRPr>
          </a:p>
          <a:p>
            <a:pPr algn="just"/>
            <a:r>
              <a:rPr lang="it-IT" b="0" i="0" dirty="0">
                <a:solidFill>
                  <a:srgbClr val="1B1B1B"/>
                </a:solidFill>
                <a:effectLst/>
              </a:rPr>
              <a:t>Nonostante i notevoli benefici della chirurgia bariatrica, </a:t>
            </a:r>
            <a:r>
              <a:rPr lang="it-IT" b="1" i="0" dirty="0">
                <a:solidFill>
                  <a:srgbClr val="1B1B1B"/>
                </a:solidFill>
                <a:effectLst/>
              </a:rPr>
              <a:t>questa non è fattibile o scalabile come intervento a livello di popolazione.</a:t>
            </a:r>
            <a:endParaRPr lang="it-IT" b="1" dirty="0"/>
          </a:p>
        </p:txBody>
      </p:sp>
      <p:sp>
        <p:nvSpPr>
          <p:cNvPr id="4" name="CasellaDiTesto 3">
            <a:extLst>
              <a:ext uri="{FF2B5EF4-FFF2-40B4-BE49-F238E27FC236}">
                <a16:creationId xmlns:a16="http://schemas.microsoft.com/office/drawing/2014/main" id="{9768C3A9-966E-4A16-9C6E-0FE9E2A27D4F}"/>
              </a:ext>
            </a:extLst>
          </p:cNvPr>
          <p:cNvSpPr txBox="1"/>
          <p:nvPr/>
        </p:nvSpPr>
        <p:spPr>
          <a:xfrm>
            <a:off x="619432" y="802130"/>
            <a:ext cx="4353401" cy="1200329"/>
          </a:xfrm>
          <a:prstGeom prst="rect">
            <a:avLst/>
          </a:prstGeom>
          <a:noFill/>
        </p:spPr>
        <p:txBody>
          <a:bodyPr wrap="square">
            <a:spAutoFit/>
          </a:bodyPr>
          <a:lstStyle/>
          <a:p>
            <a:pPr algn="just"/>
            <a:r>
              <a:rPr lang="it-IT" b="0" i="0" dirty="0">
                <a:solidFill>
                  <a:srgbClr val="1B1B1B"/>
                </a:solidFill>
                <a:effectLst/>
              </a:rPr>
              <a:t>Fino a poco tempo fa, la farmacoterapia per raggiungere e mantenere ≥10% di WL insieme a tollerabilità e sicurezza adeguate rimaneva una sfida irrisolta. </a:t>
            </a:r>
          </a:p>
        </p:txBody>
      </p:sp>
      <p:pic>
        <p:nvPicPr>
          <p:cNvPr id="3076" name="Picture 4" descr="Sempre più adolescenti ricorrono ai farmaci per perdere peso - SOStegno 70">
            <a:extLst>
              <a:ext uri="{FF2B5EF4-FFF2-40B4-BE49-F238E27FC236}">
                <a16:creationId xmlns:a16="http://schemas.microsoft.com/office/drawing/2014/main" id="{11065368-3AD5-C581-2BB3-A74DC8808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43" y="527819"/>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terventi di chirurgia bariatrica - KETOPHARMA">
            <a:extLst>
              <a:ext uri="{FF2B5EF4-FFF2-40B4-BE49-F238E27FC236}">
                <a16:creationId xmlns:a16="http://schemas.microsoft.com/office/drawing/2014/main" id="{4DE14E7F-7CC7-3C4D-31F2-7B17CD604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54" y="3197448"/>
            <a:ext cx="3958918" cy="287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8A205-072D-6D6E-68D1-BD8EE2264041}"/>
            </a:ext>
          </a:extLst>
        </p:cNvPr>
        <p:cNvGrpSpPr/>
        <p:nvPr/>
      </p:nvGrpSpPr>
      <p:grpSpPr>
        <a:xfrm>
          <a:off x="0" y="0"/>
          <a:ext cx="0" cy="0"/>
          <a:chOff x="0" y="0"/>
          <a:chExt cx="0" cy="0"/>
        </a:xfrm>
      </p:grpSpPr>
      <p:sp>
        <p:nvSpPr>
          <p:cNvPr id="17" name="CasellaDiTesto 16">
            <a:extLst>
              <a:ext uri="{FF2B5EF4-FFF2-40B4-BE49-F238E27FC236}">
                <a16:creationId xmlns:a16="http://schemas.microsoft.com/office/drawing/2014/main" id="{1CEE3632-4A1A-BD5D-D9E2-6D7180E44B37}"/>
              </a:ext>
            </a:extLst>
          </p:cNvPr>
          <p:cNvSpPr txBox="1"/>
          <p:nvPr/>
        </p:nvSpPr>
        <p:spPr>
          <a:xfrm>
            <a:off x="624389" y="447767"/>
            <a:ext cx="6096000" cy="400110"/>
          </a:xfrm>
          <a:prstGeom prst="rect">
            <a:avLst/>
          </a:prstGeom>
          <a:noFill/>
        </p:spPr>
        <p:txBody>
          <a:bodyPr wrap="square">
            <a:spAutoFit/>
          </a:bodyPr>
          <a:lstStyle/>
          <a:p>
            <a:r>
              <a:rPr lang="it-IT" sz="2000" b="1" dirty="0">
                <a:solidFill>
                  <a:srgbClr val="1B1B1B"/>
                </a:solidFill>
              </a:rPr>
              <a:t>COSA E’ CAMBIATO CON GLI A</a:t>
            </a:r>
            <a:r>
              <a:rPr lang="it-IT" sz="2000" b="1" i="0" dirty="0">
                <a:solidFill>
                  <a:srgbClr val="1B1B1B"/>
                </a:solidFill>
                <a:effectLst/>
              </a:rPr>
              <a:t>NALOGHI DEL GLP1 </a:t>
            </a:r>
            <a:endParaRPr lang="it-IT" sz="2000" b="1" dirty="0"/>
          </a:p>
        </p:txBody>
      </p:sp>
      <p:sp>
        <p:nvSpPr>
          <p:cNvPr id="21" name="CasellaDiTesto 20">
            <a:extLst>
              <a:ext uri="{FF2B5EF4-FFF2-40B4-BE49-F238E27FC236}">
                <a16:creationId xmlns:a16="http://schemas.microsoft.com/office/drawing/2014/main" id="{752FD0A2-D95B-07B1-0407-2024470DC290}"/>
              </a:ext>
            </a:extLst>
          </p:cNvPr>
          <p:cNvSpPr txBox="1"/>
          <p:nvPr/>
        </p:nvSpPr>
        <p:spPr>
          <a:xfrm>
            <a:off x="624389" y="974482"/>
            <a:ext cx="6096000" cy="369332"/>
          </a:xfrm>
          <a:prstGeom prst="rect">
            <a:avLst/>
          </a:prstGeom>
          <a:noFill/>
        </p:spPr>
        <p:txBody>
          <a:bodyPr wrap="square">
            <a:spAutoFit/>
          </a:bodyPr>
          <a:lstStyle/>
          <a:p>
            <a:r>
              <a:rPr lang="it-IT" b="0" i="0" dirty="0">
                <a:solidFill>
                  <a:srgbClr val="1B1B1B"/>
                </a:solidFill>
                <a:effectLst/>
              </a:rPr>
              <a:t>Gli agonisti del recettore GLP-1 imitano gli effetti del GLP-1. </a:t>
            </a:r>
          </a:p>
        </p:txBody>
      </p:sp>
      <p:pic>
        <p:nvPicPr>
          <p:cNvPr id="9218" name="Picture 2" descr="Agonisti del GLP-1: descrizione, principi attivi ed indicazioni terapeutiche">
            <a:extLst>
              <a:ext uri="{FF2B5EF4-FFF2-40B4-BE49-F238E27FC236}">
                <a16:creationId xmlns:a16="http://schemas.microsoft.com/office/drawing/2014/main" id="{E0C9B69A-B310-A7E4-96B0-66D39A753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169" y="1372632"/>
            <a:ext cx="6593431" cy="525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8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FCC216C-CD3D-6218-BA95-8454DEE801FC}"/>
              </a:ext>
            </a:extLst>
          </p:cNvPr>
          <p:cNvSpPr txBox="1"/>
          <p:nvPr/>
        </p:nvSpPr>
        <p:spPr>
          <a:xfrm>
            <a:off x="431800" y="6352064"/>
            <a:ext cx="4165600" cy="307777"/>
          </a:xfrm>
          <a:prstGeom prst="rect">
            <a:avLst/>
          </a:prstGeom>
          <a:noFill/>
        </p:spPr>
        <p:txBody>
          <a:bodyPr wrap="square">
            <a:spAutoFit/>
          </a:bodyPr>
          <a:lstStyle/>
          <a:p>
            <a:pPr algn="l"/>
            <a:r>
              <a:rPr lang="it-IT" sz="1400" b="0" i="1" dirty="0" err="1">
                <a:solidFill>
                  <a:srgbClr val="1B1B1B"/>
                </a:solidFill>
                <a:effectLst/>
              </a:rPr>
              <a:t>Cardiovasc</a:t>
            </a:r>
            <a:r>
              <a:rPr lang="it-IT" sz="1400" b="0" i="1" dirty="0">
                <a:solidFill>
                  <a:srgbClr val="1B1B1B"/>
                </a:solidFill>
                <a:effectLst/>
              </a:rPr>
              <a:t> Res. 30 novembre 2022;119(18):2825–2842</a:t>
            </a:r>
            <a:endParaRPr lang="it-IT" sz="1400" i="1" dirty="0"/>
          </a:p>
        </p:txBody>
      </p:sp>
      <p:sp>
        <p:nvSpPr>
          <p:cNvPr id="5" name="CasellaDiTesto 4">
            <a:extLst>
              <a:ext uri="{FF2B5EF4-FFF2-40B4-BE49-F238E27FC236}">
                <a16:creationId xmlns:a16="http://schemas.microsoft.com/office/drawing/2014/main" id="{5381DF73-32AA-1AA5-4F05-7D9936D7F1E5}"/>
              </a:ext>
            </a:extLst>
          </p:cNvPr>
          <p:cNvSpPr txBox="1"/>
          <p:nvPr/>
        </p:nvSpPr>
        <p:spPr>
          <a:xfrm>
            <a:off x="660400" y="198159"/>
            <a:ext cx="11074400" cy="707886"/>
          </a:xfrm>
          <a:prstGeom prst="rect">
            <a:avLst/>
          </a:prstGeom>
          <a:noFill/>
        </p:spPr>
        <p:txBody>
          <a:bodyPr wrap="square">
            <a:spAutoFit/>
          </a:bodyPr>
          <a:lstStyle/>
          <a:p>
            <a:pPr algn="just"/>
            <a:r>
              <a:rPr lang="it-IT" sz="2000" dirty="0">
                <a:solidFill>
                  <a:srgbClr val="1B1B1B"/>
                </a:solidFill>
              </a:rPr>
              <a:t>D</a:t>
            </a:r>
            <a:r>
              <a:rPr lang="it-IT" sz="2000" b="0" i="0" dirty="0">
                <a:solidFill>
                  <a:srgbClr val="1B1B1B"/>
                </a:solidFill>
                <a:effectLst/>
              </a:rPr>
              <a:t>ivario di efficacia nella perdita di peso tra interventi sullo stile di vita, farmacoterapie e chirurgia bariatrica negli adulti senza diabete di tipo 2 e negli adulti con diabete di tipo 2</a:t>
            </a:r>
            <a:endParaRPr lang="it-IT" sz="2000" dirty="0"/>
          </a:p>
        </p:txBody>
      </p:sp>
      <p:pic>
        <p:nvPicPr>
          <p:cNvPr id="2058" name="Picture 10" descr="Figura 2">
            <a:extLst>
              <a:ext uri="{FF2B5EF4-FFF2-40B4-BE49-F238E27FC236}">
                <a16:creationId xmlns:a16="http://schemas.microsoft.com/office/drawing/2014/main" id="{6BCF42E9-3F18-DBC0-E4FC-C241DA809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65" y="1131193"/>
            <a:ext cx="10341070" cy="493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4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A 1">
            <a:extLst>
              <a:ext uri="{FF2B5EF4-FFF2-40B4-BE49-F238E27FC236}">
                <a16:creationId xmlns:a16="http://schemas.microsoft.com/office/drawing/2014/main" id="{93E5A99F-8F9D-2B49-A81C-04DF79DF91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64" b="50000"/>
          <a:stretch/>
        </p:blipFill>
        <p:spPr bwMode="auto">
          <a:xfrm>
            <a:off x="5435992" y="1043189"/>
            <a:ext cx="6526472" cy="524712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AA6DFF2-CB77-DE9C-95E8-8DAE5A039A93}"/>
              </a:ext>
            </a:extLst>
          </p:cNvPr>
          <p:cNvSpPr txBox="1"/>
          <p:nvPr/>
        </p:nvSpPr>
        <p:spPr>
          <a:xfrm>
            <a:off x="160986" y="6290315"/>
            <a:ext cx="6096000" cy="307777"/>
          </a:xfrm>
          <a:prstGeom prst="rect">
            <a:avLst/>
          </a:prstGeom>
          <a:noFill/>
        </p:spPr>
        <p:txBody>
          <a:bodyPr wrap="square">
            <a:spAutoFit/>
          </a:bodyPr>
          <a:lstStyle/>
          <a:p>
            <a:pPr algn="l"/>
            <a:r>
              <a:rPr lang="it-IT" sz="1400" b="0" i="1" dirty="0" err="1">
                <a:solidFill>
                  <a:srgbClr val="1B1B1B"/>
                </a:solidFill>
                <a:effectLst/>
              </a:rPr>
              <a:t>Diabetes</a:t>
            </a:r>
            <a:r>
              <a:rPr lang="it-IT" sz="1400" b="0" i="1" dirty="0">
                <a:solidFill>
                  <a:srgbClr val="1B1B1B"/>
                </a:solidFill>
                <a:effectLst/>
              </a:rPr>
              <a:t> </a:t>
            </a:r>
            <a:r>
              <a:rPr lang="it-IT" sz="1400" b="0" i="1" dirty="0" err="1">
                <a:solidFill>
                  <a:srgbClr val="1B1B1B"/>
                </a:solidFill>
                <a:effectLst/>
              </a:rPr>
              <a:t>Obes</a:t>
            </a:r>
            <a:r>
              <a:rPr lang="it-IT" sz="1400" b="0" i="1" dirty="0">
                <a:solidFill>
                  <a:srgbClr val="1B1B1B"/>
                </a:solidFill>
                <a:effectLst/>
              </a:rPr>
              <a:t> </a:t>
            </a:r>
            <a:r>
              <a:rPr lang="it-IT" sz="1400" b="0" i="1" dirty="0" err="1">
                <a:solidFill>
                  <a:srgbClr val="1B1B1B"/>
                </a:solidFill>
                <a:effectLst/>
              </a:rPr>
              <a:t>Metab</a:t>
            </a:r>
            <a:r>
              <a:rPr lang="it-IT" sz="1400" i="1" dirty="0">
                <a:solidFill>
                  <a:srgbClr val="1B1B1B"/>
                </a:solidFill>
              </a:rPr>
              <a:t>. </a:t>
            </a:r>
            <a:r>
              <a:rPr lang="it-IT" sz="1400" b="0" i="1" dirty="0">
                <a:solidFill>
                  <a:srgbClr val="1B1B1B"/>
                </a:solidFill>
                <a:effectLst/>
              </a:rPr>
              <a:t> 2022 </a:t>
            </a:r>
            <a:r>
              <a:rPr lang="it-IT" sz="1400" b="0" i="1" dirty="0" err="1">
                <a:solidFill>
                  <a:srgbClr val="1B1B1B"/>
                </a:solidFill>
                <a:effectLst/>
              </a:rPr>
              <a:t>May</a:t>
            </a:r>
            <a:r>
              <a:rPr lang="it-IT" sz="1400" b="0" i="1" dirty="0">
                <a:solidFill>
                  <a:srgbClr val="1B1B1B"/>
                </a:solidFill>
                <a:effectLst/>
              </a:rPr>
              <a:t> 19;24(8):1553–1564.</a:t>
            </a:r>
            <a:endParaRPr lang="it-IT" sz="1400" i="1" dirty="0"/>
          </a:p>
        </p:txBody>
      </p:sp>
      <p:sp>
        <p:nvSpPr>
          <p:cNvPr id="4" name="CasellaDiTesto 3">
            <a:extLst>
              <a:ext uri="{FF2B5EF4-FFF2-40B4-BE49-F238E27FC236}">
                <a16:creationId xmlns:a16="http://schemas.microsoft.com/office/drawing/2014/main" id="{3A4B8519-7FF9-5E65-4A56-20BEA0835750}"/>
              </a:ext>
            </a:extLst>
          </p:cNvPr>
          <p:cNvSpPr txBox="1"/>
          <p:nvPr/>
        </p:nvSpPr>
        <p:spPr>
          <a:xfrm>
            <a:off x="275027" y="259908"/>
            <a:ext cx="5981959" cy="400110"/>
          </a:xfrm>
          <a:prstGeom prst="rect">
            <a:avLst/>
          </a:prstGeom>
          <a:noFill/>
        </p:spPr>
        <p:txBody>
          <a:bodyPr wrap="none" rtlCol="0">
            <a:spAutoFit/>
          </a:bodyPr>
          <a:lstStyle/>
          <a:p>
            <a:r>
              <a:rPr lang="it-IT" sz="2000" b="1" dirty="0"/>
              <a:t>INTERRUZIONE DELLA TERAPIA E RECUPERO DEL PESO </a:t>
            </a:r>
          </a:p>
        </p:txBody>
      </p:sp>
      <p:sp>
        <p:nvSpPr>
          <p:cNvPr id="5" name="CasellaDiTesto 4">
            <a:extLst>
              <a:ext uri="{FF2B5EF4-FFF2-40B4-BE49-F238E27FC236}">
                <a16:creationId xmlns:a16="http://schemas.microsoft.com/office/drawing/2014/main" id="{294F8966-785B-90C6-684A-0F9DFA042758}"/>
              </a:ext>
            </a:extLst>
          </p:cNvPr>
          <p:cNvSpPr txBox="1"/>
          <p:nvPr/>
        </p:nvSpPr>
        <p:spPr>
          <a:xfrm>
            <a:off x="417854" y="1197529"/>
            <a:ext cx="5018138" cy="4062651"/>
          </a:xfrm>
          <a:prstGeom prst="rect">
            <a:avLst/>
          </a:prstGeom>
          <a:noFill/>
        </p:spPr>
        <p:txBody>
          <a:bodyPr wrap="square">
            <a:spAutoFit/>
          </a:bodyPr>
          <a:lstStyle/>
          <a:p>
            <a:r>
              <a:rPr lang="it-IT" sz="2000" b="0" i="0" dirty="0">
                <a:solidFill>
                  <a:srgbClr val="1B1B1B"/>
                </a:solidFill>
                <a:effectLst/>
              </a:rPr>
              <a:t>A 68 settimane </a:t>
            </a:r>
            <a:r>
              <a:rPr lang="it-IT" sz="2000" dirty="0">
                <a:solidFill>
                  <a:srgbClr val="1B1B1B"/>
                </a:solidFill>
              </a:rPr>
              <a:t>la</a:t>
            </a:r>
            <a:r>
              <a:rPr lang="it-IT" sz="2000" b="0" i="0" dirty="0">
                <a:solidFill>
                  <a:srgbClr val="1B1B1B"/>
                </a:solidFill>
                <a:effectLst/>
              </a:rPr>
              <a:t> perdita di peso media:</a:t>
            </a:r>
          </a:p>
          <a:p>
            <a:pPr marL="285750" indent="-285750">
              <a:buFont typeface="Arial" panose="020B0604020202020204" pitchFamily="34" charset="0"/>
              <a:buChar char="•"/>
            </a:pPr>
            <a:r>
              <a:rPr lang="it-IT" sz="2000" b="0" i="0" dirty="0" err="1">
                <a:solidFill>
                  <a:srgbClr val="1B1B1B"/>
                </a:solidFill>
                <a:effectLst/>
              </a:rPr>
              <a:t>semaglutide</a:t>
            </a:r>
            <a:r>
              <a:rPr lang="it-IT" sz="2000" b="0" i="0" dirty="0">
                <a:solidFill>
                  <a:srgbClr val="1B1B1B"/>
                </a:solidFill>
                <a:effectLst/>
              </a:rPr>
              <a:t> </a:t>
            </a:r>
            <a:r>
              <a:rPr lang="it-IT" sz="2000" dirty="0">
                <a:solidFill>
                  <a:srgbClr val="1B1B1B"/>
                </a:solidFill>
              </a:rPr>
              <a:t>17,3% </a:t>
            </a:r>
          </a:p>
          <a:p>
            <a:pPr marL="285750" indent="-285750">
              <a:buFont typeface="Arial" panose="020B0604020202020204" pitchFamily="34" charset="0"/>
              <a:buChar char="•"/>
            </a:pPr>
            <a:r>
              <a:rPr lang="it-IT" sz="2000" dirty="0">
                <a:solidFill>
                  <a:srgbClr val="1B1B1B"/>
                </a:solidFill>
              </a:rPr>
              <a:t>p</a:t>
            </a:r>
            <a:r>
              <a:rPr lang="it-IT" sz="2000" b="0" i="0" dirty="0">
                <a:solidFill>
                  <a:srgbClr val="1B1B1B"/>
                </a:solidFill>
                <a:effectLst/>
              </a:rPr>
              <a:t>lacebo  2,0% </a:t>
            </a:r>
          </a:p>
          <a:p>
            <a:endParaRPr lang="it-IT" sz="2000" dirty="0">
              <a:solidFill>
                <a:srgbClr val="1B1B1B"/>
              </a:solidFill>
            </a:endParaRPr>
          </a:p>
          <a:p>
            <a:r>
              <a:rPr lang="it-IT" sz="2000" dirty="0">
                <a:solidFill>
                  <a:srgbClr val="1B1B1B"/>
                </a:solidFill>
              </a:rPr>
              <a:t>Dopo 52 settimane dall’interruzione  recupero:</a:t>
            </a:r>
          </a:p>
          <a:p>
            <a:pPr marL="285750" indent="-285750">
              <a:buFont typeface="Arial" panose="020B0604020202020204" pitchFamily="34" charset="0"/>
              <a:buChar char="•"/>
            </a:pPr>
            <a:r>
              <a:rPr lang="it-IT" sz="2000" dirty="0" err="1">
                <a:solidFill>
                  <a:srgbClr val="1B1B1B"/>
                </a:solidFill>
              </a:rPr>
              <a:t>semaglutide</a:t>
            </a:r>
            <a:r>
              <a:rPr lang="it-IT" sz="2000" dirty="0">
                <a:solidFill>
                  <a:srgbClr val="1B1B1B"/>
                </a:solidFill>
              </a:rPr>
              <a:t>  11,6%</a:t>
            </a:r>
          </a:p>
          <a:p>
            <a:pPr marL="285750" indent="-285750">
              <a:buFont typeface="Arial" panose="020B0604020202020204" pitchFamily="34" charset="0"/>
              <a:buChar char="•"/>
            </a:pPr>
            <a:r>
              <a:rPr lang="it-IT" sz="2000" dirty="0">
                <a:solidFill>
                  <a:srgbClr val="1B1B1B"/>
                </a:solidFill>
              </a:rPr>
              <a:t>placebo  1,9%</a:t>
            </a:r>
          </a:p>
          <a:p>
            <a:endParaRPr lang="it-IT" sz="2000" dirty="0">
              <a:solidFill>
                <a:srgbClr val="1B1B1B"/>
              </a:solidFill>
            </a:endParaRPr>
          </a:p>
          <a:p>
            <a:r>
              <a:rPr lang="it-IT" sz="2000" dirty="0">
                <a:solidFill>
                  <a:srgbClr val="1B1B1B"/>
                </a:solidFill>
              </a:rPr>
              <a:t>Perdita di peso media per l’intero trattamento:</a:t>
            </a:r>
          </a:p>
          <a:p>
            <a:pPr marL="285750" indent="-285750">
              <a:buFont typeface="Arial" panose="020B0604020202020204" pitchFamily="34" charset="0"/>
              <a:buChar char="•"/>
            </a:pPr>
            <a:r>
              <a:rPr lang="it-IT" sz="2000" dirty="0" err="1">
                <a:solidFill>
                  <a:srgbClr val="1B1B1B"/>
                </a:solidFill>
              </a:rPr>
              <a:t>semaglutide</a:t>
            </a:r>
            <a:r>
              <a:rPr lang="it-IT" sz="2000" dirty="0">
                <a:solidFill>
                  <a:srgbClr val="1B1B1B"/>
                </a:solidFill>
              </a:rPr>
              <a:t> 5,6%</a:t>
            </a:r>
          </a:p>
          <a:p>
            <a:pPr marL="285750" indent="-285750">
              <a:buFont typeface="Arial" panose="020B0604020202020204" pitchFamily="34" charset="0"/>
              <a:buChar char="•"/>
            </a:pPr>
            <a:r>
              <a:rPr lang="it-IT" sz="2000" dirty="0">
                <a:solidFill>
                  <a:srgbClr val="1B1B1B"/>
                </a:solidFill>
              </a:rPr>
              <a:t>placebo 0,1% </a:t>
            </a:r>
          </a:p>
          <a:p>
            <a:endParaRPr lang="it-IT" dirty="0"/>
          </a:p>
        </p:txBody>
      </p:sp>
    </p:spTree>
    <p:extLst>
      <p:ext uri="{BB962C8B-B14F-4D97-AF65-F5344CB8AC3E}">
        <p14:creationId xmlns:p14="http://schemas.microsoft.com/office/powerpoint/2010/main" val="391749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l grafico mostra come l'ormone GLP-1 trasmette segnali al cervello per influenzare il senso di sazietà e l'assunzione di cibo. Ozempic è un farmaco chiamato semaglutide, un mimetico sintetico del GLP-1 che può favorire la perdita di peso inducendo un senso di sazietà e quindi riducendo il consumo di cibo.">
            <a:extLst>
              <a:ext uri="{FF2B5EF4-FFF2-40B4-BE49-F238E27FC236}">
                <a16:creationId xmlns:a16="http://schemas.microsoft.com/office/drawing/2014/main" id="{C25E5DF1-6691-B989-E703-345DCECF3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14" b="10423"/>
          <a:stretch/>
        </p:blipFill>
        <p:spPr bwMode="auto">
          <a:xfrm>
            <a:off x="8069374" y="545797"/>
            <a:ext cx="3918046" cy="559315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8958B7E-7A97-93B3-73B4-89ED41902AD9}"/>
              </a:ext>
            </a:extLst>
          </p:cNvPr>
          <p:cNvSpPr txBox="1"/>
          <p:nvPr/>
        </p:nvSpPr>
        <p:spPr>
          <a:xfrm>
            <a:off x="2916610" y="6505560"/>
            <a:ext cx="2401748" cy="307777"/>
          </a:xfrm>
          <a:prstGeom prst="rect">
            <a:avLst/>
          </a:prstGeom>
          <a:noFill/>
        </p:spPr>
        <p:txBody>
          <a:bodyPr wrap="square">
            <a:spAutoFit/>
          </a:bodyPr>
          <a:lstStyle/>
          <a:p>
            <a:pPr algn="l"/>
            <a:r>
              <a:rPr lang="it-IT" sz="1400" b="0" i="1" dirty="0">
                <a:effectLst/>
                <a:latin typeface="Calibri" panose="020F0502020204030204" pitchFamily="34" charset="0"/>
                <a:cs typeface="Calibri" panose="020F0502020204030204" pitchFamily="34" charset="0"/>
              </a:rPr>
              <a:t>Sci </a:t>
            </a:r>
            <a:r>
              <a:rPr lang="it-IT" sz="1400" b="0" i="1" dirty="0" err="1">
                <a:effectLst/>
                <a:latin typeface="Calibri" panose="020F0502020204030204" pitchFamily="34" charset="0"/>
                <a:cs typeface="Calibri" panose="020F0502020204030204" pitchFamily="34" charset="0"/>
              </a:rPr>
              <a:t>Am</a:t>
            </a:r>
            <a:r>
              <a:rPr lang="it-IT" sz="1400" i="1" cap="small" dirty="0">
                <a:latin typeface="Calibri" panose="020F0502020204030204" pitchFamily="34" charset="0"/>
                <a:cs typeface="Calibri" panose="020F0502020204030204" pitchFamily="34" charset="0"/>
              </a:rPr>
              <a:t>. </a:t>
            </a:r>
            <a:r>
              <a:rPr lang="it-IT" sz="1400" b="0" i="1" dirty="0">
                <a:effectLst/>
                <a:latin typeface="Calibri" panose="020F0502020204030204" pitchFamily="34" charset="0"/>
                <a:cs typeface="Calibri" panose="020F0502020204030204" pitchFamily="34" charset="0"/>
              </a:rPr>
              <a:t>2024 Jul 1;331(1):36</a:t>
            </a:r>
          </a:p>
        </p:txBody>
      </p:sp>
      <p:sp>
        <p:nvSpPr>
          <p:cNvPr id="5" name="CasellaDiTesto 4">
            <a:extLst>
              <a:ext uri="{FF2B5EF4-FFF2-40B4-BE49-F238E27FC236}">
                <a16:creationId xmlns:a16="http://schemas.microsoft.com/office/drawing/2014/main" id="{36F50C93-1536-E407-FAFB-854939253FFE}"/>
              </a:ext>
            </a:extLst>
          </p:cNvPr>
          <p:cNvSpPr txBox="1"/>
          <p:nvPr/>
        </p:nvSpPr>
        <p:spPr>
          <a:xfrm>
            <a:off x="612427" y="2428487"/>
            <a:ext cx="6357918" cy="923330"/>
          </a:xfrm>
          <a:prstGeom prst="rect">
            <a:avLst/>
          </a:prstGeom>
          <a:solidFill>
            <a:srgbClr val="FFC000"/>
          </a:solidFill>
        </p:spPr>
        <p:txBody>
          <a:bodyPr wrap="square">
            <a:spAutoFit/>
          </a:bodyPr>
          <a:lstStyle/>
          <a:p>
            <a:pPr algn="just"/>
            <a:r>
              <a:rPr lang="it-IT" b="0" i="0" dirty="0">
                <a:solidFill>
                  <a:srgbClr val="1B1B1B"/>
                </a:solidFill>
                <a:effectLst/>
              </a:rPr>
              <a:t>Le persone che usano </a:t>
            </a:r>
            <a:r>
              <a:rPr lang="it-IT" b="0" i="0" dirty="0" err="1">
                <a:solidFill>
                  <a:srgbClr val="1B1B1B"/>
                </a:solidFill>
                <a:effectLst/>
              </a:rPr>
              <a:t>semaglutide</a:t>
            </a:r>
            <a:r>
              <a:rPr lang="it-IT" b="0" i="0" dirty="0">
                <a:solidFill>
                  <a:srgbClr val="1B1B1B"/>
                </a:solidFill>
                <a:effectLst/>
              </a:rPr>
              <a:t> per la gestione dell'obesità sperimentano una </a:t>
            </a:r>
            <a:r>
              <a:rPr lang="it-IT" b="1" i="0" dirty="0">
                <a:solidFill>
                  <a:srgbClr val="1B1B1B"/>
                </a:solidFill>
                <a:effectLst/>
              </a:rPr>
              <a:t>diminuzione dell'appetito </a:t>
            </a:r>
            <a:r>
              <a:rPr lang="it-IT" b="0" i="0" dirty="0">
                <a:solidFill>
                  <a:srgbClr val="1B1B1B"/>
                </a:solidFill>
                <a:effectLst/>
              </a:rPr>
              <a:t>e del </a:t>
            </a:r>
            <a:r>
              <a:rPr lang="it-IT" b="1" i="0" dirty="0">
                <a:solidFill>
                  <a:srgbClr val="1B1B1B"/>
                </a:solidFill>
                <a:effectLst/>
              </a:rPr>
              <a:t>desiderio di cibo </a:t>
            </a:r>
            <a:endParaRPr lang="it-IT" b="1" dirty="0"/>
          </a:p>
        </p:txBody>
      </p:sp>
      <p:sp>
        <p:nvSpPr>
          <p:cNvPr id="7" name="CasellaDiTesto 6">
            <a:extLst>
              <a:ext uri="{FF2B5EF4-FFF2-40B4-BE49-F238E27FC236}">
                <a16:creationId xmlns:a16="http://schemas.microsoft.com/office/drawing/2014/main" id="{0FF6764E-E129-3A5E-8869-4AC8880868F3}"/>
              </a:ext>
            </a:extLst>
          </p:cNvPr>
          <p:cNvSpPr txBox="1"/>
          <p:nvPr/>
        </p:nvSpPr>
        <p:spPr>
          <a:xfrm>
            <a:off x="469056" y="1060418"/>
            <a:ext cx="6421126" cy="1200329"/>
          </a:xfrm>
          <a:prstGeom prst="rect">
            <a:avLst/>
          </a:prstGeom>
          <a:noFill/>
        </p:spPr>
        <p:txBody>
          <a:bodyPr wrap="square">
            <a:spAutoFit/>
          </a:bodyPr>
          <a:lstStyle/>
          <a:p>
            <a:pPr algn="just"/>
            <a:r>
              <a:rPr lang="it-IT" dirty="0">
                <a:solidFill>
                  <a:srgbClr val="1B1B1B"/>
                </a:solidFill>
              </a:rPr>
              <a:t>G</a:t>
            </a:r>
            <a:r>
              <a:rPr lang="it-IT" b="0" i="0" dirty="0">
                <a:solidFill>
                  <a:srgbClr val="1B1B1B"/>
                </a:solidFill>
                <a:effectLst/>
              </a:rPr>
              <a:t>li agonisti del recettore GLP-1 possono promuovere la perdita di peso influenzando i percorsi nel cervello, </a:t>
            </a:r>
            <a:r>
              <a:rPr lang="it-IT" b="1" i="0" dirty="0">
                <a:solidFill>
                  <a:srgbClr val="1B1B1B"/>
                </a:solidFill>
                <a:effectLst/>
              </a:rPr>
              <a:t>sia direttamente che indirettamente</a:t>
            </a:r>
            <a:r>
              <a:rPr lang="it-IT" b="0" i="0" dirty="0">
                <a:solidFill>
                  <a:srgbClr val="1B1B1B"/>
                </a:solidFill>
                <a:effectLst/>
              </a:rPr>
              <a:t>, che influenzano l'appetito, come nell'ipotalamo e nel rombencefalo</a:t>
            </a:r>
            <a:endParaRPr lang="it-IT" dirty="0"/>
          </a:p>
        </p:txBody>
      </p:sp>
      <p:sp>
        <p:nvSpPr>
          <p:cNvPr id="11" name="CasellaDiTesto 10">
            <a:extLst>
              <a:ext uri="{FF2B5EF4-FFF2-40B4-BE49-F238E27FC236}">
                <a16:creationId xmlns:a16="http://schemas.microsoft.com/office/drawing/2014/main" id="{3574284F-75FD-FD9F-C6E4-765840FA6E4F}"/>
              </a:ext>
            </a:extLst>
          </p:cNvPr>
          <p:cNvSpPr txBox="1"/>
          <p:nvPr/>
        </p:nvSpPr>
        <p:spPr>
          <a:xfrm>
            <a:off x="193765" y="6462934"/>
            <a:ext cx="2505190" cy="307777"/>
          </a:xfrm>
          <a:prstGeom prst="rect">
            <a:avLst/>
          </a:prstGeom>
          <a:noFill/>
        </p:spPr>
        <p:txBody>
          <a:bodyPr wrap="square">
            <a:spAutoFit/>
          </a:bodyPr>
          <a:lstStyle/>
          <a:p>
            <a:pPr algn="l"/>
            <a:r>
              <a:rPr lang="it-IT" sz="1400" b="0" i="1" dirty="0" err="1">
                <a:solidFill>
                  <a:srgbClr val="1B1B1B"/>
                </a:solidFill>
                <a:effectLst/>
              </a:rPr>
              <a:t>Nutr</a:t>
            </a:r>
            <a:r>
              <a:rPr lang="it-IT" sz="1400" b="0" i="1" dirty="0">
                <a:solidFill>
                  <a:srgbClr val="1B1B1B"/>
                </a:solidFill>
                <a:effectLst/>
              </a:rPr>
              <a:t> </a:t>
            </a:r>
            <a:r>
              <a:rPr lang="it-IT" sz="1400" b="0" i="1" dirty="0" err="1">
                <a:solidFill>
                  <a:srgbClr val="1B1B1B"/>
                </a:solidFill>
                <a:effectLst/>
              </a:rPr>
              <a:t>Diabetes</a:t>
            </a:r>
            <a:r>
              <a:rPr lang="it-IT" sz="1400" b="0" i="1" dirty="0">
                <a:solidFill>
                  <a:srgbClr val="1B1B1B"/>
                </a:solidFill>
                <a:effectLst/>
              </a:rPr>
              <a:t> 2025 Jul 8;15:30</a:t>
            </a:r>
            <a:endParaRPr lang="it-IT" sz="1400" i="1" dirty="0"/>
          </a:p>
        </p:txBody>
      </p:sp>
      <p:sp>
        <p:nvSpPr>
          <p:cNvPr id="2" name="CasellaDiTesto 1">
            <a:extLst>
              <a:ext uri="{FF2B5EF4-FFF2-40B4-BE49-F238E27FC236}">
                <a16:creationId xmlns:a16="http://schemas.microsoft.com/office/drawing/2014/main" id="{668ED07C-8DBB-9C2B-FA7E-34B72C21BE1A}"/>
              </a:ext>
            </a:extLst>
          </p:cNvPr>
          <p:cNvSpPr txBox="1"/>
          <p:nvPr/>
        </p:nvSpPr>
        <p:spPr>
          <a:xfrm>
            <a:off x="500083" y="389262"/>
            <a:ext cx="3617401" cy="400110"/>
          </a:xfrm>
          <a:prstGeom prst="rect">
            <a:avLst/>
          </a:prstGeom>
          <a:noFill/>
        </p:spPr>
        <p:txBody>
          <a:bodyPr wrap="none" rtlCol="0">
            <a:spAutoFit/>
          </a:bodyPr>
          <a:lstStyle/>
          <a:p>
            <a:r>
              <a:rPr lang="it-IT" sz="2000" b="1" dirty="0"/>
              <a:t>IL GLP1 E RUMORE ALIMENTARE</a:t>
            </a:r>
          </a:p>
        </p:txBody>
      </p:sp>
      <p:pic>
        <p:nvPicPr>
          <p:cNvPr id="4" name="Picture 4" descr="FIGURA 4">
            <a:extLst>
              <a:ext uri="{FF2B5EF4-FFF2-40B4-BE49-F238E27FC236}">
                <a16:creationId xmlns:a16="http://schemas.microsoft.com/office/drawing/2014/main" id="{7469D64D-E4C6-B920-5A19-1EE326229B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188" b="32673"/>
          <a:stretch/>
        </p:blipFill>
        <p:spPr bwMode="auto">
          <a:xfrm>
            <a:off x="612427" y="3783349"/>
            <a:ext cx="6827628" cy="243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9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3E4E7-0294-47D0-BCFE-A319D9B4669F}"/>
              </a:ext>
            </a:extLst>
          </p:cNvPr>
          <p:cNvGrpSpPr/>
          <p:nvPr/>
        </p:nvGrpSpPr>
        <p:grpSpPr>
          <a:xfrm>
            <a:off x="8938840" y="1522454"/>
            <a:ext cx="3026139" cy="315945"/>
            <a:chOff x="4598894" y="1724888"/>
            <a:chExt cx="3026139" cy="315945"/>
          </a:xfrm>
        </p:grpSpPr>
        <p:grpSp>
          <p:nvGrpSpPr>
            <p:cNvPr id="6" name="Group 54">
              <a:extLst>
                <a:ext uri="{FF2B5EF4-FFF2-40B4-BE49-F238E27FC236}">
                  <a16:creationId xmlns:a16="http://schemas.microsoft.com/office/drawing/2014/main" id="{FBF879E1-73C4-452B-96E8-CAB37936A754}"/>
                </a:ext>
              </a:extLst>
            </p:cNvPr>
            <p:cNvGrpSpPr/>
            <p:nvPr/>
          </p:nvGrpSpPr>
          <p:grpSpPr>
            <a:xfrm>
              <a:off x="4598894" y="1724888"/>
              <a:ext cx="3026139" cy="315945"/>
              <a:chOff x="1877684" y="4150781"/>
              <a:chExt cx="2487288" cy="233282"/>
            </a:xfrm>
          </p:grpSpPr>
          <p:sp>
            <p:nvSpPr>
              <p:cNvPr id="56" name="Rectangle 55">
                <a:extLst>
                  <a:ext uri="{FF2B5EF4-FFF2-40B4-BE49-F238E27FC236}">
                    <a16:creationId xmlns:a16="http://schemas.microsoft.com/office/drawing/2014/main" id="{50DBC4EE-AA31-405B-9263-B975F8B83DB4}"/>
                  </a:ext>
                </a:extLst>
              </p:cNvPr>
              <p:cNvSpPr/>
              <p:nvPr/>
            </p:nvSpPr>
            <p:spPr>
              <a:xfrm flipH="1" flipV="1">
                <a:off x="1877684" y="4229047"/>
                <a:ext cx="72000" cy="72000"/>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7" name="TextBox 56">
                <a:extLst>
                  <a:ext uri="{FF2B5EF4-FFF2-40B4-BE49-F238E27FC236}">
                    <a16:creationId xmlns:a16="http://schemas.microsoft.com/office/drawing/2014/main" id="{A3799989-9750-4488-9F3C-2279D19FF320}"/>
                  </a:ext>
                </a:extLst>
              </p:cNvPr>
              <p:cNvSpPr txBox="1"/>
              <p:nvPr/>
            </p:nvSpPr>
            <p:spPr>
              <a:xfrm>
                <a:off x="1913684" y="4150781"/>
                <a:ext cx="2078736" cy="227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Semaglutide 2.4 mg</a:t>
                </a:r>
              </a:p>
            </p:txBody>
          </p:sp>
          <p:sp>
            <p:nvSpPr>
              <p:cNvPr id="58" name="TextBox 57">
                <a:extLst>
                  <a:ext uri="{FF2B5EF4-FFF2-40B4-BE49-F238E27FC236}">
                    <a16:creationId xmlns:a16="http://schemas.microsoft.com/office/drawing/2014/main" id="{527C0E70-11CF-4A94-9E27-C37DD307A70B}"/>
                  </a:ext>
                </a:extLst>
              </p:cNvPr>
              <p:cNvSpPr txBox="1"/>
              <p:nvPr/>
            </p:nvSpPr>
            <p:spPr>
              <a:xfrm>
                <a:off x="3569666" y="4156812"/>
                <a:ext cx="795306" cy="227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Placebo</a:t>
                </a:r>
              </a:p>
            </p:txBody>
          </p:sp>
        </p:grpSp>
        <p:sp>
          <p:nvSpPr>
            <p:cNvPr id="59" name="Rectangle 58">
              <a:extLst>
                <a:ext uri="{FF2B5EF4-FFF2-40B4-BE49-F238E27FC236}">
                  <a16:creationId xmlns:a16="http://schemas.microsoft.com/office/drawing/2014/main" id="{C4431A67-2B62-4C49-BFC8-999E264B8F13}"/>
                </a:ext>
              </a:extLst>
            </p:cNvPr>
            <p:cNvSpPr/>
            <p:nvPr/>
          </p:nvSpPr>
          <p:spPr>
            <a:xfrm flipH="1" flipV="1">
              <a:off x="6611864" y="1830889"/>
              <a:ext cx="96000" cy="96000"/>
            </a:xfrm>
            <a:prstGeom prst="rect">
              <a:avLst/>
            </a:prstGeom>
            <a:solidFill>
              <a:srgbClr val="939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60" name="Rounded Rectangle 57">
            <a:extLst>
              <a:ext uri="{FF2B5EF4-FFF2-40B4-BE49-F238E27FC236}">
                <a16:creationId xmlns:a16="http://schemas.microsoft.com/office/drawing/2014/main" id="{E6C0E461-2660-4588-B90C-BFA07B009C35}"/>
              </a:ext>
            </a:extLst>
          </p:cNvPr>
          <p:cNvSpPr/>
          <p:nvPr/>
        </p:nvSpPr>
        <p:spPr>
          <a:xfrm rot="16200000">
            <a:off x="409797" y="2949780"/>
            <a:ext cx="3359510" cy="2905443"/>
          </a:xfrm>
          <a:prstGeom prst="roundRect">
            <a:avLst>
              <a:gd name="adj" fmla="val 1444"/>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67"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1" name="Rectangle 60">
            <a:extLst>
              <a:ext uri="{FF2B5EF4-FFF2-40B4-BE49-F238E27FC236}">
                <a16:creationId xmlns:a16="http://schemas.microsoft.com/office/drawing/2014/main" id="{993DB30F-70FE-4FB9-8F93-167AC343B31F}"/>
              </a:ext>
            </a:extLst>
          </p:cNvPr>
          <p:cNvSpPr/>
          <p:nvPr/>
        </p:nvSpPr>
        <p:spPr>
          <a:xfrm>
            <a:off x="1081745" y="2878568"/>
            <a:ext cx="627035" cy="18235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2" name="Down Arrow 74">
            <a:extLst>
              <a:ext uri="{FF2B5EF4-FFF2-40B4-BE49-F238E27FC236}">
                <a16:creationId xmlns:a16="http://schemas.microsoft.com/office/drawing/2014/main" id="{1716C0EE-83CF-4E50-AA32-BC1611812D6C}"/>
              </a:ext>
            </a:extLst>
          </p:cNvPr>
          <p:cNvSpPr/>
          <p:nvPr/>
        </p:nvSpPr>
        <p:spPr>
          <a:xfrm>
            <a:off x="930580" y="3473367"/>
            <a:ext cx="398257" cy="1171993"/>
          </a:xfrm>
          <a:prstGeom prst="downArrow">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4" name="TextBox 63">
            <a:extLst>
              <a:ext uri="{FF2B5EF4-FFF2-40B4-BE49-F238E27FC236}">
                <a16:creationId xmlns:a16="http://schemas.microsoft.com/office/drawing/2014/main" id="{D05818B0-AA5A-4A75-A741-CF8138B34AAC}"/>
              </a:ext>
            </a:extLst>
          </p:cNvPr>
          <p:cNvSpPr txBox="1"/>
          <p:nvPr/>
        </p:nvSpPr>
        <p:spPr>
          <a:xfrm>
            <a:off x="1394699" y="3419631"/>
            <a:ext cx="2190472" cy="1200329"/>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Hunger</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Prospective food consumption</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Desire and craving for savory foods </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Desire for sweet foods </a:t>
            </a:r>
          </a:p>
        </p:txBody>
      </p:sp>
      <p:sp>
        <p:nvSpPr>
          <p:cNvPr id="65" name="Down Arrow 74">
            <a:extLst>
              <a:ext uri="{FF2B5EF4-FFF2-40B4-BE49-F238E27FC236}">
                <a16:creationId xmlns:a16="http://schemas.microsoft.com/office/drawing/2014/main" id="{590F6AFA-05D3-45AD-A498-C8E5B7C9FAE7}"/>
              </a:ext>
            </a:extLst>
          </p:cNvPr>
          <p:cNvSpPr/>
          <p:nvPr/>
        </p:nvSpPr>
        <p:spPr>
          <a:xfrm flipH="1" flipV="1">
            <a:off x="930579" y="4828862"/>
            <a:ext cx="398257" cy="894001"/>
          </a:xfrm>
          <a:prstGeom prst="downArrow">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6" name="TextBox 65">
            <a:extLst>
              <a:ext uri="{FF2B5EF4-FFF2-40B4-BE49-F238E27FC236}">
                <a16:creationId xmlns:a16="http://schemas.microsoft.com/office/drawing/2014/main" id="{90C88B9A-F85D-4535-97B6-25AA153A620E}"/>
              </a:ext>
            </a:extLst>
          </p:cNvPr>
          <p:cNvSpPr txBox="1"/>
          <p:nvPr/>
        </p:nvSpPr>
        <p:spPr>
          <a:xfrm>
            <a:off x="1447319" y="4900322"/>
            <a:ext cx="1847571"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Satiety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Fullness</a:t>
            </a:r>
            <a:endParaRPr kumimoji="0" lang="en-GB" sz="12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7" name="TextBox 66">
            <a:extLst>
              <a:ext uri="{FF2B5EF4-FFF2-40B4-BE49-F238E27FC236}">
                <a16:creationId xmlns:a16="http://schemas.microsoft.com/office/drawing/2014/main" id="{6945FC02-69CF-42E3-A393-E4A560F81151}"/>
              </a:ext>
            </a:extLst>
          </p:cNvPr>
          <p:cNvSpPr txBox="1"/>
          <p:nvPr/>
        </p:nvSpPr>
        <p:spPr>
          <a:xfrm>
            <a:off x="613323" y="2885497"/>
            <a:ext cx="29688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With semaglutide 2.4 mg vs placebo</a:t>
            </a:r>
          </a:p>
        </p:txBody>
      </p:sp>
      <p:grpSp>
        <p:nvGrpSpPr>
          <p:cNvPr id="7" name="Group 67">
            <a:extLst>
              <a:ext uri="{FF2B5EF4-FFF2-40B4-BE49-F238E27FC236}">
                <a16:creationId xmlns:a16="http://schemas.microsoft.com/office/drawing/2014/main" id="{475B702C-A8E6-4252-8C4A-9F12E4B8C840}"/>
              </a:ext>
            </a:extLst>
          </p:cNvPr>
          <p:cNvGrpSpPr/>
          <p:nvPr/>
        </p:nvGrpSpPr>
        <p:grpSpPr>
          <a:xfrm>
            <a:off x="2405520" y="2046061"/>
            <a:ext cx="887592" cy="842260"/>
            <a:chOff x="3691246" y="1971449"/>
            <a:chExt cx="612262" cy="529596"/>
          </a:xfrm>
          <a:solidFill>
            <a:schemeClr val="accent1"/>
          </a:solidFill>
        </p:grpSpPr>
        <p:sp>
          <p:nvSpPr>
            <p:cNvPr id="69" name="Freeform 13">
              <a:extLst>
                <a:ext uri="{FF2B5EF4-FFF2-40B4-BE49-F238E27FC236}">
                  <a16:creationId xmlns:a16="http://schemas.microsoft.com/office/drawing/2014/main" id="{284A4FF7-A5F4-4536-A7C9-84E00DC80E39}"/>
                </a:ext>
              </a:extLst>
            </p:cNvPr>
            <p:cNvSpPr>
              <a:spLocks/>
            </p:cNvSpPr>
            <p:nvPr/>
          </p:nvSpPr>
          <p:spPr bwMode="auto">
            <a:xfrm>
              <a:off x="3873379" y="1971449"/>
              <a:ext cx="430129" cy="529596"/>
            </a:xfrm>
            <a:custGeom>
              <a:avLst/>
              <a:gdLst>
                <a:gd name="T0" fmla="*/ 118 w 572"/>
                <a:gd name="T1" fmla="*/ 435 h 706"/>
                <a:gd name="T2" fmla="*/ 58 w 572"/>
                <a:gd name="T3" fmla="*/ 413 h 706"/>
                <a:gd name="T4" fmla="*/ 45 w 572"/>
                <a:gd name="T5" fmla="*/ 407 h 706"/>
                <a:gd name="T6" fmla="*/ 41 w 572"/>
                <a:gd name="T7" fmla="*/ 384 h 706"/>
                <a:gd name="T8" fmla="*/ 52 w 572"/>
                <a:gd name="T9" fmla="*/ 368 h 706"/>
                <a:gd name="T10" fmla="*/ 21 w 572"/>
                <a:gd name="T11" fmla="*/ 361 h 706"/>
                <a:gd name="T12" fmla="*/ 8 w 572"/>
                <a:gd name="T13" fmla="*/ 336 h 706"/>
                <a:gd name="T14" fmla="*/ 37 w 572"/>
                <a:gd name="T15" fmla="*/ 294 h 706"/>
                <a:gd name="T16" fmla="*/ 63 w 572"/>
                <a:gd name="T17" fmla="*/ 238 h 706"/>
                <a:gd name="T18" fmla="*/ 62 w 572"/>
                <a:gd name="T19" fmla="*/ 222 h 706"/>
                <a:gd name="T20" fmla="*/ 118 w 572"/>
                <a:gd name="T21" fmla="*/ 65 h 706"/>
                <a:gd name="T22" fmla="*/ 251 w 572"/>
                <a:gd name="T23" fmla="*/ 9 h 706"/>
                <a:gd name="T24" fmla="*/ 435 w 572"/>
                <a:gd name="T25" fmla="*/ 35 h 706"/>
                <a:gd name="T26" fmla="*/ 551 w 572"/>
                <a:gd name="T27" fmla="*/ 195 h 706"/>
                <a:gd name="T28" fmla="*/ 466 w 572"/>
                <a:gd name="T29" fmla="*/ 453 h 706"/>
                <a:gd name="T30" fmla="*/ 435 w 572"/>
                <a:gd name="T31" fmla="*/ 558 h 706"/>
                <a:gd name="T32" fmla="*/ 458 w 572"/>
                <a:gd name="T33" fmla="*/ 652 h 706"/>
                <a:gd name="T34" fmla="*/ 451 w 572"/>
                <a:gd name="T35" fmla="*/ 668 h 706"/>
                <a:gd name="T36" fmla="*/ 229 w 572"/>
                <a:gd name="T37" fmla="*/ 687 h 706"/>
                <a:gd name="T38" fmla="*/ 210 w 572"/>
                <a:gd name="T39" fmla="*/ 666 h 706"/>
                <a:gd name="T40" fmla="*/ 200 w 572"/>
                <a:gd name="T41" fmla="*/ 606 h 706"/>
                <a:gd name="T42" fmla="*/ 145 w 572"/>
                <a:gd name="T43" fmla="*/ 560 h 706"/>
                <a:gd name="T44" fmla="*/ 85 w 572"/>
                <a:gd name="T45" fmla="*/ 557 h 706"/>
                <a:gd name="T46" fmla="*/ 68 w 572"/>
                <a:gd name="T47" fmla="*/ 551 h 706"/>
                <a:gd name="T48" fmla="*/ 56 w 572"/>
                <a:gd name="T49" fmla="*/ 527 h 706"/>
                <a:gd name="T50" fmla="*/ 62 w 572"/>
                <a:gd name="T51" fmla="*/ 508 h 706"/>
                <a:gd name="T52" fmla="*/ 55 w 572"/>
                <a:gd name="T53" fmla="*/ 485 h 706"/>
                <a:gd name="T54" fmla="*/ 43 w 572"/>
                <a:gd name="T55" fmla="*/ 464 h 706"/>
                <a:gd name="T56" fmla="*/ 64 w 572"/>
                <a:gd name="T57" fmla="*/ 448 h 706"/>
                <a:gd name="T58" fmla="*/ 118 w 572"/>
                <a:gd name="T59" fmla="*/ 43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2" h="706">
                  <a:moveTo>
                    <a:pt x="118" y="435"/>
                  </a:moveTo>
                  <a:cubicBezTo>
                    <a:pt x="98" y="428"/>
                    <a:pt x="78" y="421"/>
                    <a:pt x="58" y="413"/>
                  </a:cubicBezTo>
                  <a:cubicBezTo>
                    <a:pt x="53" y="412"/>
                    <a:pt x="49" y="409"/>
                    <a:pt x="45" y="407"/>
                  </a:cubicBezTo>
                  <a:cubicBezTo>
                    <a:pt x="36" y="401"/>
                    <a:pt x="32" y="394"/>
                    <a:pt x="41" y="384"/>
                  </a:cubicBezTo>
                  <a:cubicBezTo>
                    <a:pt x="44" y="380"/>
                    <a:pt x="47" y="375"/>
                    <a:pt x="52" y="368"/>
                  </a:cubicBezTo>
                  <a:cubicBezTo>
                    <a:pt x="40" y="365"/>
                    <a:pt x="31" y="363"/>
                    <a:pt x="21" y="361"/>
                  </a:cubicBezTo>
                  <a:cubicBezTo>
                    <a:pt x="6" y="358"/>
                    <a:pt x="0" y="349"/>
                    <a:pt x="8" y="336"/>
                  </a:cubicBezTo>
                  <a:cubicBezTo>
                    <a:pt x="16" y="321"/>
                    <a:pt x="27" y="308"/>
                    <a:pt x="37" y="294"/>
                  </a:cubicBezTo>
                  <a:cubicBezTo>
                    <a:pt x="50" y="277"/>
                    <a:pt x="61" y="260"/>
                    <a:pt x="63" y="238"/>
                  </a:cubicBezTo>
                  <a:cubicBezTo>
                    <a:pt x="63" y="232"/>
                    <a:pt x="63" y="227"/>
                    <a:pt x="62" y="222"/>
                  </a:cubicBezTo>
                  <a:cubicBezTo>
                    <a:pt x="47" y="158"/>
                    <a:pt x="72" y="107"/>
                    <a:pt x="118" y="65"/>
                  </a:cubicBezTo>
                  <a:cubicBezTo>
                    <a:pt x="155" y="31"/>
                    <a:pt x="201" y="16"/>
                    <a:pt x="251" y="9"/>
                  </a:cubicBezTo>
                  <a:cubicBezTo>
                    <a:pt x="314" y="0"/>
                    <a:pt x="376" y="8"/>
                    <a:pt x="435" y="35"/>
                  </a:cubicBezTo>
                  <a:cubicBezTo>
                    <a:pt x="502" y="67"/>
                    <a:pt x="537" y="123"/>
                    <a:pt x="551" y="195"/>
                  </a:cubicBezTo>
                  <a:cubicBezTo>
                    <a:pt x="572" y="297"/>
                    <a:pt x="539" y="383"/>
                    <a:pt x="466" y="453"/>
                  </a:cubicBezTo>
                  <a:cubicBezTo>
                    <a:pt x="433" y="484"/>
                    <a:pt x="427" y="518"/>
                    <a:pt x="435" y="558"/>
                  </a:cubicBezTo>
                  <a:cubicBezTo>
                    <a:pt x="441" y="590"/>
                    <a:pt x="450" y="621"/>
                    <a:pt x="458" y="652"/>
                  </a:cubicBezTo>
                  <a:cubicBezTo>
                    <a:pt x="461" y="660"/>
                    <a:pt x="460" y="665"/>
                    <a:pt x="451" y="668"/>
                  </a:cubicBezTo>
                  <a:cubicBezTo>
                    <a:pt x="379" y="693"/>
                    <a:pt x="305" y="706"/>
                    <a:pt x="229" y="687"/>
                  </a:cubicBezTo>
                  <a:cubicBezTo>
                    <a:pt x="217" y="684"/>
                    <a:pt x="211" y="679"/>
                    <a:pt x="210" y="666"/>
                  </a:cubicBezTo>
                  <a:cubicBezTo>
                    <a:pt x="208" y="646"/>
                    <a:pt x="203" y="626"/>
                    <a:pt x="200" y="606"/>
                  </a:cubicBezTo>
                  <a:cubicBezTo>
                    <a:pt x="195" y="573"/>
                    <a:pt x="180" y="560"/>
                    <a:pt x="145" y="560"/>
                  </a:cubicBezTo>
                  <a:cubicBezTo>
                    <a:pt x="125" y="560"/>
                    <a:pt x="105" y="559"/>
                    <a:pt x="85" y="557"/>
                  </a:cubicBezTo>
                  <a:cubicBezTo>
                    <a:pt x="79" y="557"/>
                    <a:pt x="73" y="554"/>
                    <a:pt x="68" y="551"/>
                  </a:cubicBezTo>
                  <a:cubicBezTo>
                    <a:pt x="56" y="547"/>
                    <a:pt x="54" y="538"/>
                    <a:pt x="56" y="527"/>
                  </a:cubicBezTo>
                  <a:cubicBezTo>
                    <a:pt x="58" y="520"/>
                    <a:pt x="60" y="514"/>
                    <a:pt x="62" y="508"/>
                  </a:cubicBezTo>
                  <a:cubicBezTo>
                    <a:pt x="66" y="498"/>
                    <a:pt x="64" y="491"/>
                    <a:pt x="55" y="485"/>
                  </a:cubicBezTo>
                  <a:cubicBezTo>
                    <a:pt x="48" y="480"/>
                    <a:pt x="37" y="474"/>
                    <a:pt x="43" y="464"/>
                  </a:cubicBezTo>
                  <a:cubicBezTo>
                    <a:pt x="46" y="457"/>
                    <a:pt x="56" y="451"/>
                    <a:pt x="64" y="448"/>
                  </a:cubicBezTo>
                  <a:cubicBezTo>
                    <a:pt x="82" y="442"/>
                    <a:pt x="100" y="439"/>
                    <a:pt x="118" y="4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0" name="Freeform 30">
              <a:extLst>
                <a:ext uri="{FF2B5EF4-FFF2-40B4-BE49-F238E27FC236}">
                  <a16:creationId xmlns:a16="http://schemas.microsoft.com/office/drawing/2014/main" id="{4C50B0C9-70F1-4C86-BABF-3E1F2315B952}"/>
                </a:ext>
              </a:extLst>
            </p:cNvPr>
            <p:cNvSpPr>
              <a:spLocks noEditPoints="1"/>
            </p:cNvSpPr>
            <p:nvPr/>
          </p:nvSpPr>
          <p:spPr bwMode="auto">
            <a:xfrm>
              <a:off x="3691246" y="2237591"/>
              <a:ext cx="182133" cy="164659"/>
            </a:xfrm>
            <a:custGeom>
              <a:avLst/>
              <a:gdLst>
                <a:gd name="T0" fmla="*/ 219 w 242"/>
                <a:gd name="T1" fmla="*/ 26 h 219"/>
                <a:gd name="T2" fmla="*/ 220 w 242"/>
                <a:gd name="T3" fmla="*/ 73 h 219"/>
                <a:gd name="T4" fmla="*/ 242 w 242"/>
                <a:gd name="T5" fmla="*/ 149 h 219"/>
                <a:gd name="T6" fmla="*/ 190 w 242"/>
                <a:gd name="T7" fmla="*/ 211 h 219"/>
                <a:gd name="T8" fmla="*/ 149 w 242"/>
                <a:gd name="T9" fmla="*/ 212 h 219"/>
                <a:gd name="T10" fmla="*/ 119 w 242"/>
                <a:gd name="T11" fmla="*/ 212 h 219"/>
                <a:gd name="T12" fmla="*/ 76 w 242"/>
                <a:gd name="T13" fmla="*/ 210 h 219"/>
                <a:gd name="T14" fmla="*/ 21 w 242"/>
                <a:gd name="T15" fmla="*/ 64 h 219"/>
                <a:gd name="T16" fmla="*/ 123 w 242"/>
                <a:gd name="T17" fmla="*/ 21 h 219"/>
                <a:gd name="T18" fmla="*/ 145 w 242"/>
                <a:gd name="T19" fmla="*/ 21 h 219"/>
                <a:gd name="T20" fmla="*/ 204 w 242"/>
                <a:gd name="T21" fmla="*/ 17 h 219"/>
                <a:gd name="T22" fmla="*/ 219 w 242"/>
                <a:gd name="T23" fmla="*/ 26 h 219"/>
                <a:gd name="T24" fmla="*/ 33 w 242"/>
                <a:gd name="T25" fmla="*/ 88 h 219"/>
                <a:gd name="T26" fmla="*/ 37 w 242"/>
                <a:gd name="T27" fmla="*/ 94 h 219"/>
                <a:gd name="T28" fmla="*/ 45 w 242"/>
                <a:gd name="T29" fmla="*/ 86 h 219"/>
                <a:gd name="T30" fmla="*/ 78 w 242"/>
                <a:gd name="T31" fmla="*/ 43 h 219"/>
                <a:gd name="T32" fmla="*/ 87 w 242"/>
                <a:gd name="T33" fmla="*/ 35 h 219"/>
                <a:gd name="T34" fmla="*/ 74 w 242"/>
                <a:gd name="T35" fmla="*/ 31 h 219"/>
                <a:gd name="T36" fmla="*/ 33 w 242"/>
                <a:gd name="T37" fmla="*/ 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19">
                  <a:moveTo>
                    <a:pt x="219" y="26"/>
                  </a:moveTo>
                  <a:cubicBezTo>
                    <a:pt x="206" y="43"/>
                    <a:pt x="204" y="59"/>
                    <a:pt x="220" y="73"/>
                  </a:cubicBezTo>
                  <a:cubicBezTo>
                    <a:pt x="191" y="111"/>
                    <a:pt x="199" y="138"/>
                    <a:pt x="242" y="149"/>
                  </a:cubicBezTo>
                  <a:cubicBezTo>
                    <a:pt x="226" y="171"/>
                    <a:pt x="216" y="197"/>
                    <a:pt x="190" y="211"/>
                  </a:cubicBezTo>
                  <a:cubicBezTo>
                    <a:pt x="177" y="218"/>
                    <a:pt x="162" y="219"/>
                    <a:pt x="149" y="212"/>
                  </a:cubicBezTo>
                  <a:cubicBezTo>
                    <a:pt x="138" y="206"/>
                    <a:pt x="129" y="207"/>
                    <a:pt x="119" y="212"/>
                  </a:cubicBezTo>
                  <a:cubicBezTo>
                    <a:pt x="105" y="219"/>
                    <a:pt x="90" y="219"/>
                    <a:pt x="76" y="210"/>
                  </a:cubicBezTo>
                  <a:cubicBezTo>
                    <a:pt x="41" y="187"/>
                    <a:pt x="0" y="124"/>
                    <a:pt x="21" y="64"/>
                  </a:cubicBezTo>
                  <a:cubicBezTo>
                    <a:pt x="37" y="20"/>
                    <a:pt x="81" y="0"/>
                    <a:pt x="123" y="21"/>
                  </a:cubicBezTo>
                  <a:cubicBezTo>
                    <a:pt x="131" y="25"/>
                    <a:pt x="137" y="25"/>
                    <a:pt x="145" y="21"/>
                  </a:cubicBezTo>
                  <a:cubicBezTo>
                    <a:pt x="164" y="11"/>
                    <a:pt x="184" y="9"/>
                    <a:pt x="204" y="17"/>
                  </a:cubicBezTo>
                  <a:cubicBezTo>
                    <a:pt x="209" y="19"/>
                    <a:pt x="213" y="23"/>
                    <a:pt x="219" y="26"/>
                  </a:cubicBezTo>
                  <a:close/>
                  <a:moveTo>
                    <a:pt x="33" y="88"/>
                  </a:moveTo>
                  <a:cubicBezTo>
                    <a:pt x="33" y="89"/>
                    <a:pt x="35" y="91"/>
                    <a:pt x="37" y="94"/>
                  </a:cubicBezTo>
                  <a:cubicBezTo>
                    <a:pt x="40" y="92"/>
                    <a:pt x="44" y="90"/>
                    <a:pt x="45" y="86"/>
                  </a:cubicBezTo>
                  <a:cubicBezTo>
                    <a:pt x="50" y="67"/>
                    <a:pt x="57" y="50"/>
                    <a:pt x="78" y="43"/>
                  </a:cubicBezTo>
                  <a:cubicBezTo>
                    <a:pt x="82" y="42"/>
                    <a:pt x="84" y="37"/>
                    <a:pt x="87" y="35"/>
                  </a:cubicBezTo>
                  <a:cubicBezTo>
                    <a:pt x="83" y="33"/>
                    <a:pt x="78" y="30"/>
                    <a:pt x="74" y="31"/>
                  </a:cubicBezTo>
                  <a:cubicBezTo>
                    <a:pt x="53" y="37"/>
                    <a:pt x="33" y="62"/>
                    <a:pt x="3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1" name="Freeform 53">
              <a:extLst>
                <a:ext uri="{FF2B5EF4-FFF2-40B4-BE49-F238E27FC236}">
                  <a16:creationId xmlns:a16="http://schemas.microsoft.com/office/drawing/2014/main" id="{6FEF275E-6654-423C-9D32-6388E0D7B9C9}"/>
                </a:ext>
              </a:extLst>
            </p:cNvPr>
            <p:cNvSpPr>
              <a:spLocks/>
            </p:cNvSpPr>
            <p:nvPr/>
          </p:nvSpPr>
          <p:spPr bwMode="auto">
            <a:xfrm>
              <a:off x="3713425" y="2191890"/>
              <a:ext cx="68552" cy="47045"/>
            </a:xfrm>
            <a:custGeom>
              <a:avLst/>
              <a:gdLst>
                <a:gd name="T0" fmla="*/ 42 w 92"/>
                <a:gd name="T1" fmla="*/ 0 h 63"/>
                <a:gd name="T2" fmla="*/ 90 w 92"/>
                <a:gd name="T3" fmla="*/ 31 h 63"/>
                <a:gd name="T4" fmla="*/ 88 w 92"/>
                <a:gd name="T5" fmla="*/ 42 h 63"/>
                <a:gd name="T6" fmla="*/ 4 w 92"/>
                <a:gd name="T7" fmla="*/ 28 h 63"/>
                <a:gd name="T8" fmla="*/ 8 w 92"/>
                <a:gd name="T9" fmla="*/ 14 h 63"/>
                <a:gd name="T10" fmla="*/ 42 w 92"/>
                <a:gd name="T11" fmla="*/ 0 h 63"/>
              </a:gdLst>
              <a:ahLst/>
              <a:cxnLst>
                <a:cxn ang="0">
                  <a:pos x="T0" y="T1"/>
                </a:cxn>
                <a:cxn ang="0">
                  <a:pos x="T2" y="T3"/>
                </a:cxn>
                <a:cxn ang="0">
                  <a:pos x="T4" y="T5"/>
                </a:cxn>
                <a:cxn ang="0">
                  <a:pos x="T6" y="T7"/>
                </a:cxn>
                <a:cxn ang="0">
                  <a:pos x="T8" y="T9"/>
                </a:cxn>
                <a:cxn ang="0">
                  <a:pos x="T10" y="T11"/>
                </a:cxn>
              </a:cxnLst>
              <a:rect l="0" t="0" r="r" b="b"/>
              <a:pathLst>
                <a:path w="92" h="63">
                  <a:moveTo>
                    <a:pt x="42" y="0"/>
                  </a:moveTo>
                  <a:cubicBezTo>
                    <a:pt x="64" y="3"/>
                    <a:pt x="79" y="15"/>
                    <a:pt x="90" y="31"/>
                  </a:cubicBezTo>
                  <a:cubicBezTo>
                    <a:pt x="92" y="33"/>
                    <a:pt x="90" y="40"/>
                    <a:pt x="88" y="42"/>
                  </a:cubicBezTo>
                  <a:cubicBezTo>
                    <a:pt x="61" y="63"/>
                    <a:pt x="23" y="56"/>
                    <a:pt x="4" y="28"/>
                  </a:cubicBezTo>
                  <a:cubicBezTo>
                    <a:pt x="0" y="21"/>
                    <a:pt x="1" y="17"/>
                    <a:pt x="8" y="14"/>
                  </a:cubicBezTo>
                  <a:cubicBezTo>
                    <a:pt x="19" y="9"/>
                    <a:pt x="30" y="5"/>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2" name="Freeform 54">
              <a:extLst>
                <a:ext uri="{FF2B5EF4-FFF2-40B4-BE49-F238E27FC236}">
                  <a16:creationId xmlns:a16="http://schemas.microsoft.com/office/drawing/2014/main" id="{16B08A4C-6D99-4013-AA23-C365A0439720}"/>
                </a:ext>
              </a:extLst>
            </p:cNvPr>
            <p:cNvSpPr>
              <a:spLocks/>
            </p:cNvSpPr>
            <p:nvPr/>
          </p:nvSpPr>
          <p:spPr bwMode="auto">
            <a:xfrm>
              <a:off x="3783992" y="2197267"/>
              <a:ext cx="33604" cy="46373"/>
            </a:xfrm>
            <a:custGeom>
              <a:avLst/>
              <a:gdLst>
                <a:gd name="T0" fmla="*/ 39 w 45"/>
                <a:gd name="T1" fmla="*/ 0 h 62"/>
                <a:gd name="T2" fmla="*/ 45 w 45"/>
                <a:gd name="T3" fmla="*/ 5 h 62"/>
                <a:gd name="T4" fmla="*/ 42 w 45"/>
                <a:gd name="T5" fmla="*/ 14 h 62"/>
                <a:gd name="T6" fmla="*/ 18 w 45"/>
                <a:gd name="T7" fmla="*/ 56 h 62"/>
                <a:gd name="T8" fmla="*/ 10 w 45"/>
                <a:gd name="T9" fmla="*/ 62 h 62"/>
                <a:gd name="T10" fmla="*/ 3 w 45"/>
                <a:gd name="T11" fmla="*/ 55 h 62"/>
                <a:gd name="T12" fmla="*/ 34 w 45"/>
                <a:gd name="T13" fmla="*/ 2 h 62"/>
                <a:gd name="T14" fmla="*/ 39 w 45"/>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2">
                  <a:moveTo>
                    <a:pt x="39" y="0"/>
                  </a:moveTo>
                  <a:cubicBezTo>
                    <a:pt x="41" y="2"/>
                    <a:pt x="44" y="3"/>
                    <a:pt x="45" y="5"/>
                  </a:cubicBezTo>
                  <a:cubicBezTo>
                    <a:pt x="45" y="8"/>
                    <a:pt x="44" y="12"/>
                    <a:pt x="42" y="14"/>
                  </a:cubicBezTo>
                  <a:cubicBezTo>
                    <a:pt x="28" y="24"/>
                    <a:pt x="19" y="38"/>
                    <a:pt x="18" y="56"/>
                  </a:cubicBezTo>
                  <a:cubicBezTo>
                    <a:pt x="18" y="58"/>
                    <a:pt x="13" y="62"/>
                    <a:pt x="10" y="62"/>
                  </a:cubicBezTo>
                  <a:cubicBezTo>
                    <a:pt x="8" y="62"/>
                    <a:pt x="4" y="58"/>
                    <a:pt x="3" y="55"/>
                  </a:cubicBezTo>
                  <a:cubicBezTo>
                    <a:pt x="0" y="39"/>
                    <a:pt x="18" y="7"/>
                    <a:pt x="34" y="2"/>
                  </a:cubicBezTo>
                  <a:cubicBezTo>
                    <a:pt x="35" y="1"/>
                    <a:pt x="37" y="1"/>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3" name="Freeform 78">
              <a:extLst>
                <a:ext uri="{FF2B5EF4-FFF2-40B4-BE49-F238E27FC236}">
                  <a16:creationId xmlns:a16="http://schemas.microsoft.com/office/drawing/2014/main" id="{5DB02064-E050-4CB1-B742-A29C99C023F2}"/>
                </a:ext>
              </a:extLst>
            </p:cNvPr>
            <p:cNvSpPr>
              <a:spLocks/>
            </p:cNvSpPr>
            <p:nvPr/>
          </p:nvSpPr>
          <p:spPr bwMode="auto">
            <a:xfrm>
              <a:off x="3716113" y="2260442"/>
              <a:ext cx="40325" cy="47717"/>
            </a:xfrm>
            <a:custGeom>
              <a:avLst/>
              <a:gdLst>
                <a:gd name="T0" fmla="*/ 0 w 54"/>
                <a:gd name="T1" fmla="*/ 58 h 64"/>
                <a:gd name="T2" fmla="*/ 41 w 54"/>
                <a:gd name="T3" fmla="*/ 1 h 64"/>
                <a:gd name="T4" fmla="*/ 54 w 54"/>
                <a:gd name="T5" fmla="*/ 5 h 64"/>
                <a:gd name="T6" fmla="*/ 45 w 54"/>
                <a:gd name="T7" fmla="*/ 13 h 64"/>
                <a:gd name="T8" fmla="*/ 12 w 54"/>
                <a:gd name="T9" fmla="*/ 56 h 64"/>
                <a:gd name="T10" fmla="*/ 4 w 54"/>
                <a:gd name="T11" fmla="*/ 64 h 64"/>
                <a:gd name="T12" fmla="*/ 0 w 54"/>
                <a:gd name="T13" fmla="*/ 58 h 64"/>
              </a:gdLst>
              <a:ahLst/>
              <a:cxnLst>
                <a:cxn ang="0">
                  <a:pos x="T0" y="T1"/>
                </a:cxn>
                <a:cxn ang="0">
                  <a:pos x="T2" y="T3"/>
                </a:cxn>
                <a:cxn ang="0">
                  <a:pos x="T4" y="T5"/>
                </a:cxn>
                <a:cxn ang="0">
                  <a:pos x="T6" y="T7"/>
                </a:cxn>
                <a:cxn ang="0">
                  <a:pos x="T8" y="T9"/>
                </a:cxn>
                <a:cxn ang="0">
                  <a:pos x="T10" y="T11"/>
                </a:cxn>
                <a:cxn ang="0">
                  <a:pos x="T12" y="T13"/>
                </a:cxn>
              </a:cxnLst>
              <a:rect l="0" t="0" r="r" b="b"/>
              <a:pathLst>
                <a:path w="54" h="64">
                  <a:moveTo>
                    <a:pt x="0" y="58"/>
                  </a:moveTo>
                  <a:cubicBezTo>
                    <a:pt x="0" y="32"/>
                    <a:pt x="20" y="7"/>
                    <a:pt x="41" y="1"/>
                  </a:cubicBezTo>
                  <a:cubicBezTo>
                    <a:pt x="45" y="0"/>
                    <a:pt x="50" y="3"/>
                    <a:pt x="54" y="5"/>
                  </a:cubicBezTo>
                  <a:cubicBezTo>
                    <a:pt x="51" y="7"/>
                    <a:pt x="49" y="12"/>
                    <a:pt x="45" y="13"/>
                  </a:cubicBezTo>
                  <a:cubicBezTo>
                    <a:pt x="24" y="20"/>
                    <a:pt x="17" y="37"/>
                    <a:pt x="12" y="56"/>
                  </a:cubicBezTo>
                  <a:cubicBezTo>
                    <a:pt x="11" y="60"/>
                    <a:pt x="7" y="62"/>
                    <a:pt x="4" y="64"/>
                  </a:cubicBezTo>
                  <a:cubicBezTo>
                    <a:pt x="2" y="61"/>
                    <a:pt x="0" y="59"/>
                    <a:pt x="0"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75" name="Content Placeholder 5">
            <a:extLst>
              <a:ext uri="{FF2B5EF4-FFF2-40B4-BE49-F238E27FC236}">
                <a16:creationId xmlns:a16="http://schemas.microsoft.com/office/drawing/2014/main" id="{53BCEC2E-DA6B-44D6-BC75-1A9C682E5F63}"/>
              </a:ext>
            </a:extLst>
          </p:cNvPr>
          <p:cNvSpPr>
            <a:spLocks noGrp="1"/>
          </p:cNvSpPr>
          <p:nvPr/>
        </p:nvSpPr>
        <p:spPr bwMode="auto">
          <a:xfrm>
            <a:off x="9142696" y="5447627"/>
            <a:ext cx="2822283" cy="798160"/>
          </a:xfrm>
          <a:prstGeom prst="roundRect">
            <a:avLst>
              <a:gd name="adj" fmla="val 0"/>
            </a:avLst>
          </a:prstGeom>
          <a:solidFill>
            <a:schemeClr val="accent5">
              <a:lumMod val="20000"/>
              <a:lumOff val="80000"/>
            </a:schemeClr>
          </a:solidFill>
          <a:ln w="28575">
            <a:solidFill>
              <a:srgbClr val="FFFFFF"/>
            </a:solidFill>
            <a:miter lim="800000"/>
            <a:headEnd/>
            <a:tailEnd/>
          </a:ln>
          <a:effectLst/>
        </p:spPr>
        <p:txBody>
          <a:bodyPr lIns="192000" tIns="47959" rIns="47959" bIns="47959"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35% lower overall mean </a:t>
            </a:r>
            <a:br>
              <a:rPr kumimoji="0" lang="en-US"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energy intake </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for OW </a:t>
            </a:r>
            <a:r>
              <a:rPr kumimoji="0" lang="en-US" sz="12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s.c.</a:t>
            </a:r>
            <a:r>
              <a:rPr kumimoji="0" lang="en-US" sz="12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semaglutide 2.4 mg vs placebo (p&lt;0.01)</a:t>
            </a:r>
          </a:p>
        </p:txBody>
      </p:sp>
      <p:sp>
        <p:nvSpPr>
          <p:cNvPr id="78" name="Rectangle: Rounded Corners 77">
            <a:extLst>
              <a:ext uri="{FF2B5EF4-FFF2-40B4-BE49-F238E27FC236}">
                <a16:creationId xmlns:a16="http://schemas.microsoft.com/office/drawing/2014/main" id="{C4BF9349-A532-465B-AF3D-F6AA8C5EDB0A}"/>
              </a:ext>
            </a:extLst>
          </p:cNvPr>
          <p:cNvSpPr/>
          <p:nvPr/>
        </p:nvSpPr>
        <p:spPr>
          <a:xfrm>
            <a:off x="8231293" y="5447627"/>
            <a:ext cx="875976" cy="798160"/>
          </a:xfrm>
          <a:prstGeom prst="round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8" name="Group 28">
            <a:extLst>
              <a:ext uri="{FF2B5EF4-FFF2-40B4-BE49-F238E27FC236}">
                <a16:creationId xmlns:a16="http://schemas.microsoft.com/office/drawing/2014/main" id="{F16C076F-CBE3-483F-B016-45B167F21430}"/>
              </a:ext>
            </a:extLst>
          </p:cNvPr>
          <p:cNvGrpSpPr>
            <a:grpSpLocks noChangeAspect="1"/>
          </p:cNvGrpSpPr>
          <p:nvPr/>
        </p:nvGrpSpPr>
        <p:grpSpPr bwMode="auto">
          <a:xfrm>
            <a:off x="8345180" y="5497546"/>
            <a:ext cx="705378" cy="615734"/>
            <a:chOff x="2415" y="1230"/>
            <a:chExt cx="973" cy="840"/>
          </a:xfrm>
          <a:solidFill>
            <a:schemeClr val="accent2"/>
          </a:solidFill>
        </p:grpSpPr>
        <p:sp>
          <p:nvSpPr>
            <p:cNvPr id="80" name="Freeform 29">
              <a:extLst>
                <a:ext uri="{FF2B5EF4-FFF2-40B4-BE49-F238E27FC236}">
                  <a16:creationId xmlns:a16="http://schemas.microsoft.com/office/drawing/2014/main" id="{20A13E38-4BFC-4058-AD55-8D454971AAF6}"/>
                </a:ext>
              </a:extLst>
            </p:cNvPr>
            <p:cNvSpPr>
              <a:spLocks/>
            </p:cNvSpPr>
            <p:nvPr/>
          </p:nvSpPr>
          <p:spPr bwMode="auto">
            <a:xfrm>
              <a:off x="2610" y="1445"/>
              <a:ext cx="571" cy="540"/>
            </a:xfrm>
            <a:custGeom>
              <a:avLst/>
              <a:gdLst>
                <a:gd name="T0" fmla="*/ 198 w 379"/>
                <a:gd name="T1" fmla="*/ 0 h 359"/>
                <a:gd name="T2" fmla="*/ 242 w 379"/>
                <a:gd name="T3" fmla="*/ 72 h 359"/>
                <a:gd name="T4" fmla="*/ 275 w 379"/>
                <a:gd name="T5" fmla="*/ 112 h 359"/>
                <a:gd name="T6" fmla="*/ 325 w 379"/>
                <a:gd name="T7" fmla="*/ 80 h 359"/>
                <a:gd name="T8" fmla="*/ 342 w 379"/>
                <a:gd name="T9" fmla="*/ 106 h 359"/>
                <a:gd name="T10" fmla="*/ 241 w 379"/>
                <a:gd name="T11" fmla="*/ 328 h 359"/>
                <a:gd name="T12" fmla="*/ 24 w 379"/>
                <a:gd name="T13" fmla="*/ 211 h 359"/>
                <a:gd name="T14" fmla="*/ 154 w 379"/>
                <a:gd name="T15" fmla="*/ 4 h 359"/>
                <a:gd name="T16" fmla="*/ 198 w 379"/>
                <a:gd name="T1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59">
                  <a:moveTo>
                    <a:pt x="198" y="0"/>
                  </a:moveTo>
                  <a:cubicBezTo>
                    <a:pt x="172" y="48"/>
                    <a:pt x="201" y="77"/>
                    <a:pt x="242" y="72"/>
                  </a:cubicBezTo>
                  <a:cubicBezTo>
                    <a:pt x="245" y="92"/>
                    <a:pt x="255" y="108"/>
                    <a:pt x="275" y="112"/>
                  </a:cubicBezTo>
                  <a:cubicBezTo>
                    <a:pt x="299" y="116"/>
                    <a:pt x="313" y="103"/>
                    <a:pt x="325" y="80"/>
                  </a:cubicBezTo>
                  <a:cubicBezTo>
                    <a:pt x="332" y="90"/>
                    <a:pt x="339" y="97"/>
                    <a:pt x="342" y="106"/>
                  </a:cubicBezTo>
                  <a:cubicBezTo>
                    <a:pt x="379" y="194"/>
                    <a:pt x="332" y="297"/>
                    <a:pt x="241" y="328"/>
                  </a:cubicBezTo>
                  <a:cubicBezTo>
                    <a:pt x="149" y="359"/>
                    <a:pt x="49" y="305"/>
                    <a:pt x="24" y="211"/>
                  </a:cubicBezTo>
                  <a:cubicBezTo>
                    <a:pt x="0" y="118"/>
                    <a:pt x="60" y="22"/>
                    <a:pt x="154" y="4"/>
                  </a:cubicBezTo>
                  <a:cubicBezTo>
                    <a:pt x="168" y="2"/>
                    <a:pt x="182" y="1"/>
                    <a:pt x="19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1" name="Freeform 30">
              <a:extLst>
                <a:ext uri="{FF2B5EF4-FFF2-40B4-BE49-F238E27FC236}">
                  <a16:creationId xmlns:a16="http://schemas.microsoft.com/office/drawing/2014/main" id="{86390825-EF9C-4050-97F2-814A2587C143}"/>
                </a:ext>
              </a:extLst>
            </p:cNvPr>
            <p:cNvSpPr>
              <a:spLocks/>
            </p:cNvSpPr>
            <p:nvPr/>
          </p:nvSpPr>
          <p:spPr bwMode="auto">
            <a:xfrm>
              <a:off x="2527" y="1362"/>
              <a:ext cx="723" cy="708"/>
            </a:xfrm>
            <a:custGeom>
              <a:avLst/>
              <a:gdLst>
                <a:gd name="T0" fmla="*/ 411 w 480"/>
                <a:gd name="T1" fmla="*/ 155 h 470"/>
                <a:gd name="T2" fmla="*/ 445 w 480"/>
                <a:gd name="T3" fmla="*/ 136 h 470"/>
                <a:gd name="T4" fmla="*/ 416 w 480"/>
                <a:gd name="T5" fmla="*/ 365 h 470"/>
                <a:gd name="T6" fmla="*/ 144 w 480"/>
                <a:gd name="T7" fmla="*/ 425 h 470"/>
                <a:gd name="T8" fmla="*/ 23 w 480"/>
                <a:gd name="T9" fmla="*/ 175 h 470"/>
                <a:gd name="T10" fmla="*/ 232 w 480"/>
                <a:gd name="T11" fmla="*/ 0 h 470"/>
                <a:gd name="T12" fmla="*/ 239 w 480"/>
                <a:gd name="T13" fmla="*/ 42 h 470"/>
                <a:gd name="T14" fmla="*/ 64 w 480"/>
                <a:gd name="T15" fmla="*/ 253 h 470"/>
                <a:gd name="T16" fmla="*/ 281 w 480"/>
                <a:gd name="T17" fmla="*/ 400 h 470"/>
                <a:gd name="T18" fmla="*/ 411 w 480"/>
                <a:gd name="T19" fmla="*/ 15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470">
                  <a:moveTo>
                    <a:pt x="411" y="155"/>
                  </a:moveTo>
                  <a:cubicBezTo>
                    <a:pt x="422" y="149"/>
                    <a:pt x="433" y="142"/>
                    <a:pt x="445" y="136"/>
                  </a:cubicBezTo>
                  <a:cubicBezTo>
                    <a:pt x="480" y="191"/>
                    <a:pt x="472" y="297"/>
                    <a:pt x="416" y="365"/>
                  </a:cubicBezTo>
                  <a:cubicBezTo>
                    <a:pt x="349" y="445"/>
                    <a:pt x="238" y="470"/>
                    <a:pt x="144" y="425"/>
                  </a:cubicBezTo>
                  <a:cubicBezTo>
                    <a:pt x="51" y="380"/>
                    <a:pt x="0" y="275"/>
                    <a:pt x="23" y="175"/>
                  </a:cubicBezTo>
                  <a:cubicBezTo>
                    <a:pt x="46" y="75"/>
                    <a:pt x="134" y="1"/>
                    <a:pt x="232" y="0"/>
                  </a:cubicBezTo>
                  <a:cubicBezTo>
                    <a:pt x="235" y="14"/>
                    <a:pt x="237" y="28"/>
                    <a:pt x="239" y="42"/>
                  </a:cubicBezTo>
                  <a:cubicBezTo>
                    <a:pt x="112" y="49"/>
                    <a:pt x="47" y="158"/>
                    <a:pt x="64" y="253"/>
                  </a:cubicBezTo>
                  <a:cubicBezTo>
                    <a:pt x="82" y="357"/>
                    <a:pt x="178" y="421"/>
                    <a:pt x="281" y="400"/>
                  </a:cubicBezTo>
                  <a:cubicBezTo>
                    <a:pt x="364" y="383"/>
                    <a:pt x="456" y="289"/>
                    <a:pt x="411"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2" name="Freeform 31">
              <a:extLst>
                <a:ext uri="{FF2B5EF4-FFF2-40B4-BE49-F238E27FC236}">
                  <a16:creationId xmlns:a16="http://schemas.microsoft.com/office/drawing/2014/main" id="{31B5EC4C-A6DF-436B-9768-4C58B7E2D035}"/>
                </a:ext>
              </a:extLst>
            </p:cNvPr>
            <p:cNvSpPr>
              <a:spLocks/>
            </p:cNvSpPr>
            <p:nvPr/>
          </p:nvSpPr>
          <p:spPr bwMode="auto">
            <a:xfrm>
              <a:off x="3234" y="1230"/>
              <a:ext cx="154" cy="807"/>
            </a:xfrm>
            <a:custGeom>
              <a:avLst/>
              <a:gdLst>
                <a:gd name="T0" fmla="*/ 77 w 102"/>
                <a:gd name="T1" fmla="*/ 9 h 536"/>
                <a:gd name="T2" fmla="*/ 84 w 102"/>
                <a:gd name="T3" fmla="*/ 146 h 536"/>
                <a:gd name="T4" fmla="*/ 100 w 102"/>
                <a:gd name="T5" fmla="*/ 499 h 536"/>
                <a:gd name="T6" fmla="*/ 69 w 102"/>
                <a:gd name="T7" fmla="*/ 536 h 536"/>
                <a:gd name="T8" fmla="*/ 38 w 102"/>
                <a:gd name="T9" fmla="*/ 497 h 536"/>
                <a:gd name="T10" fmla="*/ 52 w 102"/>
                <a:gd name="T11" fmla="*/ 296 h 536"/>
                <a:gd name="T12" fmla="*/ 39 w 102"/>
                <a:gd name="T13" fmla="*/ 269 h 536"/>
                <a:gd name="T14" fmla="*/ 23 w 102"/>
                <a:gd name="T15" fmla="*/ 250 h 536"/>
                <a:gd name="T16" fmla="*/ 53 w 102"/>
                <a:gd name="T17" fmla="*/ 24 h 536"/>
                <a:gd name="T18" fmla="*/ 65 w 102"/>
                <a:gd name="T19" fmla="*/ 0 h 536"/>
                <a:gd name="T20" fmla="*/ 77 w 102"/>
                <a:gd name="T21"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36">
                  <a:moveTo>
                    <a:pt x="77" y="9"/>
                  </a:moveTo>
                  <a:cubicBezTo>
                    <a:pt x="79" y="54"/>
                    <a:pt x="82" y="100"/>
                    <a:pt x="84" y="146"/>
                  </a:cubicBezTo>
                  <a:cubicBezTo>
                    <a:pt x="89" y="263"/>
                    <a:pt x="95" y="381"/>
                    <a:pt x="100" y="499"/>
                  </a:cubicBezTo>
                  <a:cubicBezTo>
                    <a:pt x="102" y="523"/>
                    <a:pt x="90" y="535"/>
                    <a:pt x="69" y="536"/>
                  </a:cubicBezTo>
                  <a:cubicBezTo>
                    <a:pt x="47" y="536"/>
                    <a:pt x="36" y="522"/>
                    <a:pt x="38" y="497"/>
                  </a:cubicBezTo>
                  <a:cubicBezTo>
                    <a:pt x="42" y="430"/>
                    <a:pt x="47" y="363"/>
                    <a:pt x="52" y="296"/>
                  </a:cubicBezTo>
                  <a:cubicBezTo>
                    <a:pt x="53" y="284"/>
                    <a:pt x="52" y="275"/>
                    <a:pt x="39" y="269"/>
                  </a:cubicBezTo>
                  <a:cubicBezTo>
                    <a:pt x="32" y="265"/>
                    <a:pt x="26" y="257"/>
                    <a:pt x="23" y="250"/>
                  </a:cubicBezTo>
                  <a:cubicBezTo>
                    <a:pt x="0" y="170"/>
                    <a:pt x="11" y="95"/>
                    <a:pt x="53" y="24"/>
                  </a:cubicBezTo>
                  <a:cubicBezTo>
                    <a:pt x="58" y="16"/>
                    <a:pt x="61" y="8"/>
                    <a:pt x="65" y="0"/>
                  </a:cubicBezTo>
                  <a:cubicBezTo>
                    <a:pt x="69" y="3"/>
                    <a:pt x="73" y="6"/>
                    <a:pt x="77"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3" name="Freeform 32">
              <a:extLst>
                <a:ext uri="{FF2B5EF4-FFF2-40B4-BE49-F238E27FC236}">
                  <a16:creationId xmlns:a16="http://schemas.microsoft.com/office/drawing/2014/main" id="{B93A724B-5524-4902-BA60-7F1ECC704A30}"/>
                </a:ext>
              </a:extLst>
            </p:cNvPr>
            <p:cNvSpPr>
              <a:spLocks/>
            </p:cNvSpPr>
            <p:nvPr/>
          </p:nvSpPr>
          <p:spPr bwMode="auto">
            <a:xfrm>
              <a:off x="2415" y="1338"/>
              <a:ext cx="124" cy="699"/>
            </a:xfrm>
            <a:custGeom>
              <a:avLst/>
              <a:gdLst>
                <a:gd name="T0" fmla="*/ 80 w 82"/>
                <a:gd name="T1" fmla="*/ 75 h 464"/>
                <a:gd name="T2" fmla="*/ 80 w 82"/>
                <a:gd name="T3" fmla="*/ 117 h 464"/>
                <a:gd name="T4" fmla="*/ 60 w 82"/>
                <a:gd name="T5" fmla="*/ 163 h 464"/>
                <a:gd name="T6" fmla="*/ 55 w 82"/>
                <a:gd name="T7" fmla="*/ 180 h 464"/>
                <a:gd name="T8" fmla="*/ 71 w 82"/>
                <a:gd name="T9" fmla="*/ 413 h 464"/>
                <a:gd name="T10" fmla="*/ 72 w 82"/>
                <a:gd name="T11" fmla="*/ 433 h 464"/>
                <a:gd name="T12" fmla="*/ 40 w 82"/>
                <a:gd name="T13" fmla="*/ 464 h 464"/>
                <a:gd name="T14" fmla="*/ 9 w 82"/>
                <a:gd name="T15" fmla="*/ 433 h 464"/>
                <a:gd name="T16" fmla="*/ 26 w 82"/>
                <a:gd name="T17" fmla="*/ 188 h 464"/>
                <a:gd name="T18" fmla="*/ 13 w 82"/>
                <a:gd name="T19" fmla="*/ 156 h 464"/>
                <a:gd name="T20" fmla="*/ 1 w 82"/>
                <a:gd name="T21" fmla="*/ 133 h 464"/>
                <a:gd name="T22" fmla="*/ 1 w 82"/>
                <a:gd name="T23" fmla="*/ 15 h 464"/>
                <a:gd name="T24" fmla="*/ 9 w 82"/>
                <a:gd name="T25" fmla="*/ 0 h 464"/>
                <a:gd name="T26" fmla="*/ 16 w 82"/>
                <a:gd name="T27" fmla="*/ 17 h 464"/>
                <a:gd name="T28" fmla="*/ 17 w 82"/>
                <a:gd name="T29" fmla="*/ 89 h 464"/>
                <a:gd name="T30" fmla="*/ 24 w 82"/>
                <a:gd name="T31" fmla="*/ 103 h 464"/>
                <a:gd name="T32" fmla="*/ 32 w 82"/>
                <a:gd name="T33" fmla="*/ 88 h 464"/>
                <a:gd name="T34" fmla="*/ 33 w 82"/>
                <a:gd name="T35" fmla="*/ 16 h 464"/>
                <a:gd name="T36" fmla="*/ 40 w 82"/>
                <a:gd name="T37" fmla="*/ 0 h 464"/>
                <a:gd name="T38" fmla="*/ 48 w 82"/>
                <a:gd name="T39" fmla="*/ 16 h 464"/>
                <a:gd name="T40" fmla="*/ 49 w 82"/>
                <a:gd name="T41" fmla="*/ 86 h 464"/>
                <a:gd name="T42" fmla="*/ 57 w 82"/>
                <a:gd name="T43" fmla="*/ 103 h 464"/>
                <a:gd name="T44" fmla="*/ 64 w 82"/>
                <a:gd name="T45" fmla="*/ 87 h 464"/>
                <a:gd name="T46" fmla="*/ 65 w 82"/>
                <a:gd name="T47" fmla="*/ 17 h 464"/>
                <a:gd name="T48" fmla="*/ 72 w 82"/>
                <a:gd name="T49" fmla="*/ 0 h 464"/>
                <a:gd name="T50" fmla="*/ 80 w 82"/>
                <a:gd name="T51" fmla="*/ 17 h 464"/>
                <a:gd name="T52" fmla="*/ 80 w 82"/>
                <a:gd name="T53" fmla="*/ 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464">
                  <a:moveTo>
                    <a:pt x="80" y="75"/>
                  </a:moveTo>
                  <a:cubicBezTo>
                    <a:pt x="80" y="89"/>
                    <a:pt x="79" y="103"/>
                    <a:pt x="80" y="117"/>
                  </a:cubicBezTo>
                  <a:cubicBezTo>
                    <a:pt x="82" y="136"/>
                    <a:pt x="79" y="153"/>
                    <a:pt x="60" y="163"/>
                  </a:cubicBezTo>
                  <a:cubicBezTo>
                    <a:pt x="56" y="165"/>
                    <a:pt x="55" y="174"/>
                    <a:pt x="55" y="180"/>
                  </a:cubicBezTo>
                  <a:cubicBezTo>
                    <a:pt x="60" y="258"/>
                    <a:pt x="66" y="336"/>
                    <a:pt x="71" y="413"/>
                  </a:cubicBezTo>
                  <a:cubicBezTo>
                    <a:pt x="71" y="420"/>
                    <a:pt x="72" y="427"/>
                    <a:pt x="72" y="433"/>
                  </a:cubicBezTo>
                  <a:cubicBezTo>
                    <a:pt x="72" y="452"/>
                    <a:pt x="60" y="464"/>
                    <a:pt x="40" y="464"/>
                  </a:cubicBezTo>
                  <a:cubicBezTo>
                    <a:pt x="21" y="463"/>
                    <a:pt x="8" y="451"/>
                    <a:pt x="9" y="433"/>
                  </a:cubicBezTo>
                  <a:cubicBezTo>
                    <a:pt x="14" y="351"/>
                    <a:pt x="20" y="269"/>
                    <a:pt x="26" y="188"/>
                  </a:cubicBezTo>
                  <a:cubicBezTo>
                    <a:pt x="27" y="174"/>
                    <a:pt x="27" y="164"/>
                    <a:pt x="13" y="156"/>
                  </a:cubicBezTo>
                  <a:cubicBezTo>
                    <a:pt x="7" y="152"/>
                    <a:pt x="1" y="141"/>
                    <a:pt x="1" y="133"/>
                  </a:cubicBezTo>
                  <a:cubicBezTo>
                    <a:pt x="0" y="94"/>
                    <a:pt x="0" y="55"/>
                    <a:pt x="1" y="15"/>
                  </a:cubicBezTo>
                  <a:cubicBezTo>
                    <a:pt x="1" y="10"/>
                    <a:pt x="6" y="5"/>
                    <a:pt x="9" y="0"/>
                  </a:cubicBezTo>
                  <a:cubicBezTo>
                    <a:pt x="11" y="6"/>
                    <a:pt x="16" y="11"/>
                    <a:pt x="16" y="17"/>
                  </a:cubicBezTo>
                  <a:cubicBezTo>
                    <a:pt x="17" y="41"/>
                    <a:pt x="16" y="65"/>
                    <a:pt x="17" y="89"/>
                  </a:cubicBezTo>
                  <a:cubicBezTo>
                    <a:pt x="17" y="93"/>
                    <a:pt x="21" y="98"/>
                    <a:pt x="24" y="103"/>
                  </a:cubicBezTo>
                  <a:cubicBezTo>
                    <a:pt x="27" y="98"/>
                    <a:pt x="32" y="93"/>
                    <a:pt x="32" y="88"/>
                  </a:cubicBezTo>
                  <a:cubicBezTo>
                    <a:pt x="33" y="64"/>
                    <a:pt x="32" y="40"/>
                    <a:pt x="33" y="16"/>
                  </a:cubicBezTo>
                  <a:cubicBezTo>
                    <a:pt x="33" y="11"/>
                    <a:pt x="38" y="6"/>
                    <a:pt x="40" y="0"/>
                  </a:cubicBezTo>
                  <a:cubicBezTo>
                    <a:pt x="43" y="6"/>
                    <a:pt x="48" y="11"/>
                    <a:pt x="48" y="16"/>
                  </a:cubicBezTo>
                  <a:cubicBezTo>
                    <a:pt x="49" y="39"/>
                    <a:pt x="48" y="63"/>
                    <a:pt x="49" y="86"/>
                  </a:cubicBezTo>
                  <a:cubicBezTo>
                    <a:pt x="49" y="92"/>
                    <a:pt x="54" y="97"/>
                    <a:pt x="57" y="103"/>
                  </a:cubicBezTo>
                  <a:cubicBezTo>
                    <a:pt x="59" y="98"/>
                    <a:pt x="64" y="92"/>
                    <a:pt x="64" y="87"/>
                  </a:cubicBezTo>
                  <a:cubicBezTo>
                    <a:pt x="65" y="63"/>
                    <a:pt x="64" y="40"/>
                    <a:pt x="65" y="17"/>
                  </a:cubicBezTo>
                  <a:cubicBezTo>
                    <a:pt x="65" y="11"/>
                    <a:pt x="69" y="6"/>
                    <a:pt x="72" y="0"/>
                  </a:cubicBezTo>
                  <a:cubicBezTo>
                    <a:pt x="75" y="6"/>
                    <a:pt x="80" y="12"/>
                    <a:pt x="80" y="17"/>
                  </a:cubicBezTo>
                  <a:cubicBezTo>
                    <a:pt x="81" y="37"/>
                    <a:pt x="80" y="56"/>
                    <a:pt x="80"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116" name="Freeform: Shape 115">
            <a:extLst>
              <a:ext uri="{FF2B5EF4-FFF2-40B4-BE49-F238E27FC236}">
                <a16:creationId xmlns:a16="http://schemas.microsoft.com/office/drawing/2014/main" id="{BF268EA8-8A7F-4784-B6BC-5748D8D199E4}"/>
              </a:ext>
            </a:extLst>
          </p:cNvPr>
          <p:cNvSpPr/>
          <p:nvPr/>
        </p:nvSpPr>
        <p:spPr>
          <a:xfrm rot="928242" flipV="1">
            <a:off x="7981019" y="5586198"/>
            <a:ext cx="481257" cy="340887"/>
          </a:xfrm>
          <a:custGeom>
            <a:avLst/>
            <a:gdLst>
              <a:gd name="connsiteX0" fmla="*/ 1522337 w 1598455"/>
              <a:gd name="connsiteY0" fmla="*/ 1066312 h 1116902"/>
              <a:gd name="connsiteX1" fmla="*/ 1598455 w 1598455"/>
              <a:gd name="connsiteY1" fmla="*/ 1029704 h 1116902"/>
              <a:gd name="connsiteX2" fmla="*/ 1571049 w 1598455"/>
              <a:gd name="connsiteY2" fmla="*/ 1034701 h 1116902"/>
              <a:gd name="connsiteX3" fmla="*/ 901145 w 1598455"/>
              <a:gd name="connsiteY3" fmla="*/ 879636 h 1116902"/>
              <a:gd name="connsiteX4" fmla="*/ 455241 w 1598455"/>
              <a:gd name="connsiteY4" fmla="*/ 432817 h 1116902"/>
              <a:gd name="connsiteX5" fmla="*/ 449268 w 1598455"/>
              <a:gd name="connsiteY5" fmla="*/ 418878 h 1116902"/>
              <a:gd name="connsiteX6" fmla="*/ 573995 w 1598455"/>
              <a:gd name="connsiteY6" fmla="*/ 418878 h 1116902"/>
              <a:gd name="connsiteX7" fmla="*/ 287303 w 1598455"/>
              <a:gd name="connsiteY7" fmla="*/ 0 h 1116902"/>
              <a:gd name="connsiteX8" fmla="*/ 232809 w 1598455"/>
              <a:gd name="connsiteY8" fmla="*/ 78728 h 1116902"/>
              <a:gd name="connsiteX9" fmla="*/ 127371 w 1598455"/>
              <a:gd name="connsiteY9" fmla="*/ 232781 h 1116902"/>
              <a:gd name="connsiteX10" fmla="*/ 126118 w 1598455"/>
              <a:gd name="connsiteY10" fmla="*/ 232867 h 1116902"/>
              <a:gd name="connsiteX11" fmla="*/ 117593 w 1598455"/>
              <a:gd name="connsiteY11" fmla="*/ 245182 h 1116902"/>
              <a:gd name="connsiteX12" fmla="*/ 117440 w 1598455"/>
              <a:gd name="connsiteY12" fmla="*/ 247289 h 1116902"/>
              <a:gd name="connsiteX13" fmla="*/ 0 w 1598455"/>
              <a:gd name="connsiteY13" fmla="*/ 418878 h 1116902"/>
              <a:gd name="connsiteX14" fmla="*/ 142268 w 1598455"/>
              <a:gd name="connsiteY14" fmla="*/ 418878 h 1116902"/>
              <a:gd name="connsiteX15" fmla="*/ 163443 w 1598455"/>
              <a:gd name="connsiteY15" fmla="*/ 483044 h 1116902"/>
              <a:gd name="connsiteX16" fmla="*/ 694280 w 1598455"/>
              <a:gd name="connsiteY16" fmla="*/ 996583 h 1116902"/>
              <a:gd name="connsiteX17" fmla="*/ 1522337 w 1598455"/>
              <a:gd name="connsiteY17" fmla="*/ 106631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455" h="1116902">
                <a:moveTo>
                  <a:pt x="1522337" y="1066312"/>
                </a:moveTo>
                <a:lnTo>
                  <a:pt x="1598455" y="1029704"/>
                </a:lnTo>
                <a:lnTo>
                  <a:pt x="1571049" y="1034701"/>
                </a:lnTo>
                <a:cubicBezTo>
                  <a:pt x="1361972" y="1053972"/>
                  <a:pt x="1122151" y="1003805"/>
                  <a:pt x="901145" y="879636"/>
                </a:cubicBezTo>
                <a:cubicBezTo>
                  <a:pt x="693950" y="763226"/>
                  <a:pt x="540069" y="602437"/>
                  <a:pt x="455241" y="432817"/>
                </a:cubicBezTo>
                <a:lnTo>
                  <a:pt x="449268" y="418878"/>
                </a:lnTo>
                <a:lnTo>
                  <a:pt x="573995" y="418878"/>
                </a:lnTo>
                <a:lnTo>
                  <a:pt x="287303" y="0"/>
                </a:lnTo>
                <a:lnTo>
                  <a:pt x="232809" y="78728"/>
                </a:lnTo>
                <a:lnTo>
                  <a:pt x="127371" y="232781"/>
                </a:lnTo>
                <a:lnTo>
                  <a:pt x="126118" y="232867"/>
                </a:lnTo>
                <a:lnTo>
                  <a:pt x="117593" y="245182"/>
                </a:lnTo>
                <a:lnTo>
                  <a:pt x="117440" y="247289"/>
                </a:lnTo>
                <a:lnTo>
                  <a:pt x="0" y="418878"/>
                </a:lnTo>
                <a:lnTo>
                  <a:pt x="142268" y="418878"/>
                </a:lnTo>
                <a:lnTo>
                  <a:pt x="163443" y="483044"/>
                </a:lnTo>
                <a:cubicBezTo>
                  <a:pt x="247582" y="683775"/>
                  <a:pt x="435201" y="874737"/>
                  <a:pt x="694280" y="996583"/>
                </a:cubicBezTo>
                <a:cubicBezTo>
                  <a:pt x="982144" y="1131966"/>
                  <a:pt x="1290099" y="1149979"/>
                  <a:pt x="1522337" y="1066312"/>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aphicFrame>
        <p:nvGraphicFramePr>
          <p:cNvPr id="117" name="Content Placeholder 18">
            <a:extLst>
              <a:ext uri="{FF2B5EF4-FFF2-40B4-BE49-F238E27FC236}">
                <a16:creationId xmlns:a16="http://schemas.microsoft.com/office/drawing/2014/main" id="{F1119B61-AF3B-4C3B-A444-5376EDE4D8E4}"/>
              </a:ext>
            </a:extLst>
          </p:cNvPr>
          <p:cNvGraphicFramePr>
            <a:graphicFrameLocks/>
          </p:cNvGraphicFramePr>
          <p:nvPr>
            <p:extLst>
              <p:ext uri="{D42A27DB-BD31-4B8C-83A1-F6EECF244321}">
                <p14:modId xmlns:p14="http://schemas.microsoft.com/office/powerpoint/2010/main" val="627627566"/>
              </p:ext>
            </p:extLst>
          </p:nvPr>
        </p:nvGraphicFramePr>
        <p:xfrm>
          <a:off x="8376619" y="2725236"/>
          <a:ext cx="3588360" cy="2259173"/>
        </p:xfrm>
        <a:graphic>
          <a:graphicData uri="http://schemas.openxmlformats.org/drawingml/2006/chart">
            <c:chart xmlns:c="http://schemas.openxmlformats.org/drawingml/2006/chart" xmlns:r="http://schemas.openxmlformats.org/officeDocument/2006/relationships" r:id="rId3"/>
          </a:graphicData>
        </a:graphic>
      </p:graphicFrame>
      <p:sp>
        <p:nvSpPr>
          <p:cNvPr id="118" name="TextBox 117">
            <a:extLst>
              <a:ext uri="{FF2B5EF4-FFF2-40B4-BE49-F238E27FC236}">
                <a16:creationId xmlns:a16="http://schemas.microsoft.com/office/drawing/2014/main" id="{2DC3E572-6081-49FF-ACF6-6E78295A9C1B}"/>
              </a:ext>
            </a:extLst>
          </p:cNvPr>
          <p:cNvSpPr txBox="1"/>
          <p:nvPr/>
        </p:nvSpPr>
        <p:spPr>
          <a:xfrm>
            <a:off x="9613056" y="5141312"/>
            <a:ext cx="77501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a:t>
            </a:r>
            <a:r>
              <a:rPr kumimoji="0" lang="en-US" sz="14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35</a:t>
            </a:r>
          </a:p>
        </p:txBody>
      </p:sp>
      <p:sp>
        <p:nvSpPr>
          <p:cNvPr id="119" name="TextBox 118">
            <a:extLst>
              <a:ext uri="{FF2B5EF4-FFF2-40B4-BE49-F238E27FC236}">
                <a16:creationId xmlns:a16="http://schemas.microsoft.com/office/drawing/2014/main" id="{24404DD5-83FA-4FE4-99A8-4F309C1E58DA}"/>
              </a:ext>
            </a:extLst>
          </p:cNvPr>
          <p:cNvSpPr txBox="1"/>
          <p:nvPr/>
        </p:nvSpPr>
        <p:spPr>
          <a:xfrm>
            <a:off x="10997376" y="5139850"/>
            <a:ext cx="77501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a:t>
            </a:r>
            <a:r>
              <a:rPr kumimoji="0" lang="en-US" sz="14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35</a:t>
            </a:r>
          </a:p>
        </p:txBody>
      </p:sp>
      <p:sp>
        <p:nvSpPr>
          <p:cNvPr id="122" name="TextBox 121">
            <a:extLst>
              <a:ext uri="{FF2B5EF4-FFF2-40B4-BE49-F238E27FC236}">
                <a16:creationId xmlns:a16="http://schemas.microsoft.com/office/drawing/2014/main" id="{5F2DB7A9-00D7-470A-B6D2-A670D85B2038}"/>
              </a:ext>
            </a:extLst>
          </p:cNvPr>
          <p:cNvSpPr txBox="1"/>
          <p:nvPr/>
        </p:nvSpPr>
        <p:spPr>
          <a:xfrm>
            <a:off x="4819941" y="2124579"/>
            <a:ext cx="23904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3" name="TextBox 62">
            <a:extLst>
              <a:ext uri="{FF2B5EF4-FFF2-40B4-BE49-F238E27FC236}">
                <a16:creationId xmlns:a16="http://schemas.microsoft.com/office/drawing/2014/main" id="{85051553-B079-40EE-BA06-7D29C490F4AC}"/>
              </a:ext>
            </a:extLst>
          </p:cNvPr>
          <p:cNvSpPr txBox="1"/>
          <p:nvPr/>
        </p:nvSpPr>
        <p:spPr>
          <a:xfrm>
            <a:off x="8550120" y="2022739"/>
            <a:ext cx="3641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Energy intake (kJ)</a:t>
            </a:r>
            <a:br>
              <a:rPr kumimoji="0" lang="en-US" sz="16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week 20</a:t>
            </a:r>
            <a:endParaRPr kumimoji="0" lang="en-US" sz="1600"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CasellaDiTesto 2">
            <a:extLst>
              <a:ext uri="{FF2B5EF4-FFF2-40B4-BE49-F238E27FC236}">
                <a16:creationId xmlns:a16="http://schemas.microsoft.com/office/drawing/2014/main" id="{11AFAADE-5BAD-4B51-ABD5-F11CCD977CA6}"/>
              </a:ext>
            </a:extLst>
          </p:cNvPr>
          <p:cNvSpPr txBox="1"/>
          <p:nvPr/>
        </p:nvSpPr>
        <p:spPr>
          <a:xfrm>
            <a:off x="9433606" y="6372225"/>
            <a:ext cx="2338782" cy="495585"/>
          </a:xfrm>
          <a:prstGeom prst="rect">
            <a:avLst/>
          </a:prstGeom>
          <a:noFill/>
        </p:spPr>
        <p:txBody>
          <a:bodyPr wrap="none" lIns="0" tIns="0" rIns="0" bIns="0" rtlCol="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0000"/>
                </a:solidFill>
                <a:effectLst/>
                <a:uLnTx/>
                <a:uFillTx/>
                <a:latin typeface="Apis For Office"/>
                <a:ea typeface="+mn-ea"/>
                <a:cs typeface="+mn-cs"/>
              </a:rPr>
              <a:t>Baseline EI 3313KJ = 791KC</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1965"/>
                </a:solidFill>
                <a:effectLst/>
                <a:uLnTx/>
                <a:uFillTx/>
                <a:latin typeface="Apis For Office"/>
                <a:ea typeface="+mn-ea"/>
                <a:cs typeface="+mn-cs"/>
              </a:rPr>
              <a:t>1736KJ= 415 KC</a:t>
            </a:r>
            <a:endParaRPr kumimoji="0" lang="en-GB" sz="1400" b="0" i="0" u="none" strike="noStrike" kern="1200" cap="none" spc="0" normalizeH="0" baseline="0" noProof="0" dirty="0" err="1">
              <a:ln>
                <a:noFill/>
              </a:ln>
              <a:solidFill>
                <a:srgbClr val="001965"/>
              </a:solidFill>
              <a:effectLst/>
              <a:uLnTx/>
              <a:uFillTx/>
              <a:latin typeface="Apis For Office"/>
              <a:ea typeface="+mn-ea"/>
              <a:cs typeface="+mn-cs"/>
            </a:endParaRPr>
          </a:p>
        </p:txBody>
      </p:sp>
      <p:sp>
        <p:nvSpPr>
          <p:cNvPr id="15" name="CasellaDiTesto 14">
            <a:extLst>
              <a:ext uri="{FF2B5EF4-FFF2-40B4-BE49-F238E27FC236}">
                <a16:creationId xmlns:a16="http://schemas.microsoft.com/office/drawing/2014/main" id="{415BD4D6-BD18-3C51-4533-049D8DEE1E0E}"/>
              </a:ext>
            </a:extLst>
          </p:cNvPr>
          <p:cNvSpPr txBox="1"/>
          <p:nvPr/>
        </p:nvSpPr>
        <p:spPr>
          <a:xfrm>
            <a:off x="355026" y="279910"/>
            <a:ext cx="5131374" cy="400110"/>
          </a:xfrm>
          <a:prstGeom prst="rect">
            <a:avLst/>
          </a:prstGeom>
          <a:noFill/>
        </p:spPr>
        <p:txBody>
          <a:bodyPr wrap="square">
            <a:spAutoFit/>
          </a:bodyPr>
          <a:lstStyle/>
          <a:p>
            <a:r>
              <a:rPr lang="en-GB" sz="2000" b="1" dirty="0">
                <a:solidFill>
                  <a:srgbClr val="002060"/>
                </a:solidFill>
              </a:rPr>
              <a:t>SEMAGLUTIDE REGOLAZIONE DELL’APPETITO</a:t>
            </a:r>
            <a:endParaRPr lang="en-GB" sz="2000" b="1" dirty="0">
              <a:solidFill>
                <a:srgbClr val="002060"/>
              </a:solidFill>
              <a:ea typeface="Apis For Office" panose="020B0504010101010104" pitchFamily="34" charset="0"/>
              <a:cs typeface="Apis For Office" panose="020B0504010101010104" pitchFamily="34" charset="0"/>
            </a:endParaRPr>
          </a:p>
        </p:txBody>
      </p:sp>
      <p:sp>
        <p:nvSpPr>
          <p:cNvPr id="16" name="CasellaDiTesto 15">
            <a:extLst>
              <a:ext uri="{FF2B5EF4-FFF2-40B4-BE49-F238E27FC236}">
                <a16:creationId xmlns:a16="http://schemas.microsoft.com/office/drawing/2014/main" id="{BD91BF74-4485-FE90-F8A6-98FA614E2172}"/>
              </a:ext>
            </a:extLst>
          </p:cNvPr>
          <p:cNvSpPr txBox="1"/>
          <p:nvPr/>
        </p:nvSpPr>
        <p:spPr>
          <a:xfrm>
            <a:off x="355026" y="793623"/>
            <a:ext cx="11079525" cy="646331"/>
          </a:xfrm>
          <a:prstGeom prst="rect">
            <a:avLst/>
          </a:prstGeom>
          <a:noFill/>
        </p:spPr>
        <p:txBody>
          <a:bodyPr wrap="square">
            <a:spAutoFit/>
          </a:bodyPr>
          <a:lstStyle/>
          <a:p>
            <a:r>
              <a:rPr lang="it-IT" b="0" i="0" dirty="0">
                <a:solidFill>
                  <a:srgbClr val="1B1B1B"/>
                </a:solidFill>
                <a:effectLst/>
              </a:rPr>
              <a:t>Dopo una colazione standardizzata, la fame e le valutazioni VAS del consumo di cibo si sono ridotte, e la pienezza e la sazietà sono aumentate, con </a:t>
            </a:r>
            <a:r>
              <a:rPr lang="it-IT" b="0" i="0" dirty="0" err="1">
                <a:solidFill>
                  <a:srgbClr val="1B1B1B"/>
                </a:solidFill>
                <a:effectLst/>
              </a:rPr>
              <a:t>semaglutide</a:t>
            </a:r>
            <a:r>
              <a:rPr lang="it-IT" b="0" i="0" dirty="0">
                <a:solidFill>
                  <a:srgbClr val="1B1B1B"/>
                </a:solidFill>
                <a:effectLst/>
              </a:rPr>
              <a:t> a 2,4 mg rispetto al placebo. </a:t>
            </a:r>
          </a:p>
        </p:txBody>
      </p:sp>
      <p:sp>
        <p:nvSpPr>
          <p:cNvPr id="17" name="CasellaDiTesto 16">
            <a:extLst>
              <a:ext uri="{FF2B5EF4-FFF2-40B4-BE49-F238E27FC236}">
                <a16:creationId xmlns:a16="http://schemas.microsoft.com/office/drawing/2014/main" id="{2B966060-0208-308F-53CB-251D398C1F18}"/>
              </a:ext>
            </a:extLst>
          </p:cNvPr>
          <p:cNvSpPr txBox="1"/>
          <p:nvPr/>
        </p:nvSpPr>
        <p:spPr>
          <a:xfrm>
            <a:off x="331321" y="6386111"/>
            <a:ext cx="3847141" cy="307777"/>
          </a:xfrm>
          <a:prstGeom prst="rect">
            <a:avLst/>
          </a:prstGeom>
          <a:noFill/>
        </p:spPr>
        <p:txBody>
          <a:bodyPr wrap="square">
            <a:spAutoFit/>
          </a:bodyPr>
          <a:lstStyle/>
          <a:p>
            <a:pPr algn="l"/>
            <a:r>
              <a:rPr lang="it-IT" sz="1400" b="0" i="1" dirty="0" err="1">
                <a:solidFill>
                  <a:srgbClr val="1B1B1B"/>
                </a:solidFill>
                <a:effectLst/>
              </a:rPr>
              <a:t>Diabetes</a:t>
            </a:r>
            <a:r>
              <a:rPr lang="it-IT" sz="1400" b="0" i="1" dirty="0">
                <a:solidFill>
                  <a:srgbClr val="1B1B1B"/>
                </a:solidFill>
                <a:effectLst/>
              </a:rPr>
              <a:t> </a:t>
            </a:r>
            <a:r>
              <a:rPr lang="it-IT" sz="1400" b="0" i="1" dirty="0" err="1">
                <a:solidFill>
                  <a:srgbClr val="1B1B1B"/>
                </a:solidFill>
                <a:effectLst/>
              </a:rPr>
              <a:t>Obes</a:t>
            </a:r>
            <a:r>
              <a:rPr lang="it-IT" sz="1400" b="0" i="1" dirty="0">
                <a:solidFill>
                  <a:srgbClr val="1B1B1B"/>
                </a:solidFill>
                <a:effectLst/>
              </a:rPr>
              <a:t> </a:t>
            </a:r>
            <a:r>
              <a:rPr lang="it-IT" sz="1400" b="0" i="1" dirty="0" err="1">
                <a:solidFill>
                  <a:srgbClr val="1B1B1B"/>
                </a:solidFill>
                <a:effectLst/>
              </a:rPr>
              <a:t>Metab</a:t>
            </a:r>
            <a:r>
              <a:rPr lang="it-IT" sz="1400" b="0" i="1" dirty="0">
                <a:solidFill>
                  <a:srgbClr val="1B1B1B"/>
                </a:solidFill>
                <a:effectLst/>
              </a:rPr>
              <a:t>. 2021 </a:t>
            </a:r>
            <a:r>
              <a:rPr lang="it-IT" sz="1400" b="0" i="1" dirty="0" err="1">
                <a:solidFill>
                  <a:srgbClr val="1B1B1B"/>
                </a:solidFill>
                <a:effectLst/>
              </a:rPr>
              <a:t>Jan</a:t>
            </a:r>
            <a:r>
              <a:rPr lang="it-IT" sz="1400" b="0" i="1" dirty="0">
                <a:solidFill>
                  <a:srgbClr val="1B1B1B"/>
                </a:solidFill>
                <a:effectLst/>
              </a:rPr>
              <a:t> 3;23(3):754–762 </a:t>
            </a:r>
            <a:endParaRPr lang="it-IT" sz="1400" i="1" dirty="0"/>
          </a:p>
        </p:txBody>
      </p:sp>
      <p:pic>
        <p:nvPicPr>
          <p:cNvPr id="18" name="Picture 2" descr="FIGURA 3">
            <a:extLst>
              <a:ext uri="{FF2B5EF4-FFF2-40B4-BE49-F238E27FC236}">
                <a16:creationId xmlns:a16="http://schemas.microsoft.com/office/drawing/2014/main" id="{1760B875-1390-C320-96A3-2C7EA5286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382" y="2281555"/>
            <a:ext cx="4340832" cy="15572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C00772E-9225-0E6D-FA52-032BC6AB967C}"/>
              </a:ext>
            </a:extLst>
          </p:cNvPr>
          <p:cNvSpPr txBox="1"/>
          <p:nvPr/>
        </p:nvSpPr>
        <p:spPr>
          <a:xfrm>
            <a:off x="3813394" y="4279018"/>
            <a:ext cx="4249287" cy="1477328"/>
          </a:xfrm>
          <a:prstGeom prst="rect">
            <a:avLst/>
          </a:prstGeom>
          <a:solidFill>
            <a:schemeClr val="bg2"/>
          </a:solidFill>
        </p:spPr>
        <p:txBody>
          <a:bodyPr wrap="square">
            <a:spAutoFit/>
          </a:bodyPr>
          <a:lstStyle/>
          <a:p>
            <a:pPr algn="just"/>
            <a:r>
              <a:rPr lang="it-IT" sz="1800" b="0" i="0" dirty="0">
                <a:solidFill>
                  <a:srgbClr val="1B1B1B"/>
                </a:solidFill>
                <a:effectLst/>
              </a:rPr>
              <a:t>L'assunzione energetica media stimata ad libitum durante il pranzo alla settimana 20 era inferiore del 35% nel gruppo </a:t>
            </a:r>
            <a:r>
              <a:rPr lang="it-IT" sz="1800" b="0" i="0" dirty="0" err="1">
                <a:solidFill>
                  <a:srgbClr val="1B1B1B"/>
                </a:solidFill>
                <a:effectLst/>
              </a:rPr>
              <a:t>semaglutide</a:t>
            </a:r>
            <a:r>
              <a:rPr lang="it-IT" sz="1800" b="0" i="0" dirty="0">
                <a:solidFill>
                  <a:srgbClr val="1B1B1B"/>
                </a:solidFill>
                <a:effectLst/>
              </a:rPr>
              <a:t> 2,4mg (media 1736 kJ) rispetto al gruppo placebo. </a:t>
            </a:r>
            <a:endParaRPr lang="it-IT" dirty="0"/>
          </a:p>
        </p:txBody>
      </p:sp>
    </p:spTree>
    <p:extLst>
      <p:ext uri="{BB962C8B-B14F-4D97-AF65-F5344CB8AC3E}">
        <p14:creationId xmlns:p14="http://schemas.microsoft.com/office/powerpoint/2010/main" val="417435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3F9C665-BF26-48F4-8757-4A2D65FFA0C4}"/>
              </a:ext>
            </a:extLst>
          </p:cNvPr>
          <p:cNvSpPr>
            <a:spLocks noGrp="1"/>
          </p:cNvSpPr>
          <p:nvPr>
            <p:ph type="body" sz="quarter" idx="4294967295"/>
          </p:nvPr>
        </p:nvSpPr>
        <p:spPr>
          <a:xfrm>
            <a:off x="0" y="6272997"/>
            <a:ext cx="10896600" cy="323850"/>
          </a:xfrm>
        </p:spPr>
        <p:txBody>
          <a:bodyPr>
            <a:normAutofit fontScale="32500" lnSpcReduction="20000"/>
          </a:bodyPr>
          <a:lstStyle/>
          <a:p>
            <a:r>
              <a:rPr lang="en-GB" dirty="0" err="1">
                <a:solidFill>
                  <a:srgbClr val="002060"/>
                </a:solidFill>
              </a:rPr>
              <a:t>CoEQ</a:t>
            </a:r>
            <a:r>
              <a:rPr lang="en-GB" dirty="0">
                <a:solidFill>
                  <a:srgbClr val="002060"/>
                </a:solidFill>
              </a:rPr>
              <a:t> was assessed in 88 participants in the semaglutide group and 86 in the placebo group. P values are not adjusted for multiplicity. CI, confidence interval; CoEQ, control of eating questionnaire; ETD, estimated treatment difference. Data are based on the treatment policy estimand (a</a:t>
            </a:r>
            <a:r>
              <a:rPr lang="en-US" dirty="0">
                <a:solidFill>
                  <a:srgbClr val="002060"/>
                </a:solidFill>
              </a:rPr>
              <a:t>ssesses treatment effect regardless of treatment discontinuation or rescue intervention).</a:t>
            </a:r>
            <a:br>
              <a:rPr lang="en-US" dirty="0">
                <a:solidFill>
                  <a:srgbClr val="002060"/>
                </a:solidFill>
              </a:rPr>
            </a:br>
            <a:r>
              <a:rPr lang="en-US" sz="700" i="1" dirty="0">
                <a:solidFill>
                  <a:srgbClr val="002060"/>
                </a:solidFill>
                <a:ea typeface="Apis For Office" panose="020B0504010101010104" pitchFamily="34" charset="0"/>
                <a:cs typeface="Apis For Office" panose="020B0504010101010104" pitchFamily="34" charset="0"/>
              </a:rPr>
              <a:t>Wharton et al. Presented at the 39th Annual Meeting of The Obesity Society (TOS) held at </a:t>
            </a:r>
            <a:r>
              <a:rPr lang="en-US" sz="700" i="1" dirty="0" err="1">
                <a:solidFill>
                  <a:srgbClr val="002060"/>
                </a:solidFill>
                <a:ea typeface="Apis For Office" panose="020B0504010101010104" pitchFamily="34" charset="0"/>
                <a:cs typeface="Apis For Office" panose="020B0504010101010104" pitchFamily="34" charset="0"/>
              </a:rPr>
              <a:t>ObesityWeek</a:t>
            </a:r>
            <a:r>
              <a:rPr lang="en-US" sz="700" i="1" dirty="0">
                <a:solidFill>
                  <a:srgbClr val="002060"/>
                </a:solidFill>
                <a:ea typeface="Apis For Office" panose="020B0504010101010104" pitchFamily="34" charset="0"/>
                <a:cs typeface="Apis For Office" panose="020B0504010101010104" pitchFamily="34" charset="0"/>
              </a:rPr>
              <a:t>®, virtual meeting, November 1–5, 2021.</a:t>
            </a:r>
            <a:endParaRPr lang="en-GB" dirty="0">
              <a:solidFill>
                <a:srgbClr val="002060"/>
              </a:solidFill>
            </a:endParaRPr>
          </a:p>
        </p:txBody>
      </p:sp>
      <p:sp>
        <p:nvSpPr>
          <p:cNvPr id="12" name="TextBox 11">
            <a:extLst>
              <a:ext uri="{FF2B5EF4-FFF2-40B4-BE49-F238E27FC236}">
                <a16:creationId xmlns:a16="http://schemas.microsoft.com/office/drawing/2014/main" id="{63BE080D-7F1D-46A2-B764-89BA43EF20B9}"/>
              </a:ext>
            </a:extLst>
          </p:cNvPr>
          <p:cNvSpPr txBox="1"/>
          <p:nvPr/>
        </p:nvSpPr>
        <p:spPr>
          <a:xfrm>
            <a:off x="4795349" y="5951664"/>
            <a:ext cx="225697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001965"/>
                </a:solidFill>
                <a:effectLst/>
                <a:uLnTx/>
                <a:uFillTx/>
                <a:latin typeface="Apis For Office"/>
                <a:ea typeface="Apis For Office" panose="020B0504010101010104" pitchFamily="34" charset="0"/>
                <a:cs typeface="Arial" panose="020B0604020202020204" pitchFamily="34" charset="0"/>
              </a:rPr>
              <a:t>ETD [95% CI]</a:t>
            </a:r>
          </a:p>
        </p:txBody>
      </p:sp>
      <p:graphicFrame>
        <p:nvGraphicFramePr>
          <p:cNvPr id="16" name="Table 15">
            <a:extLst>
              <a:ext uri="{FF2B5EF4-FFF2-40B4-BE49-F238E27FC236}">
                <a16:creationId xmlns:a16="http://schemas.microsoft.com/office/drawing/2014/main" id="{95DD3CF1-3CF4-4394-9549-A0815173C913}"/>
              </a:ext>
            </a:extLst>
          </p:cNvPr>
          <p:cNvGraphicFramePr>
            <a:graphicFrameLocks noGrp="1"/>
          </p:cNvGraphicFramePr>
          <p:nvPr/>
        </p:nvGraphicFramePr>
        <p:xfrm>
          <a:off x="2961894" y="1398225"/>
          <a:ext cx="7245834" cy="4056390"/>
        </p:xfrm>
        <a:graphic>
          <a:graphicData uri="http://schemas.openxmlformats.org/drawingml/2006/table">
            <a:tbl>
              <a:tblPr firstRow="1" firstCol="1" bandRow="1"/>
              <a:tblGrid>
                <a:gridCol w="1470839">
                  <a:extLst>
                    <a:ext uri="{9D8B030D-6E8A-4147-A177-3AD203B41FA5}">
                      <a16:colId xmlns:a16="http://schemas.microsoft.com/office/drawing/2014/main" val="431794314"/>
                    </a:ext>
                  </a:extLst>
                </a:gridCol>
                <a:gridCol w="1470839">
                  <a:extLst>
                    <a:ext uri="{9D8B030D-6E8A-4147-A177-3AD203B41FA5}">
                      <a16:colId xmlns:a16="http://schemas.microsoft.com/office/drawing/2014/main" val="1038123532"/>
                    </a:ext>
                  </a:extLst>
                </a:gridCol>
                <a:gridCol w="2252073">
                  <a:extLst>
                    <a:ext uri="{9D8B030D-6E8A-4147-A177-3AD203B41FA5}">
                      <a16:colId xmlns:a16="http://schemas.microsoft.com/office/drawing/2014/main" val="1042211279"/>
                    </a:ext>
                  </a:extLst>
                </a:gridCol>
                <a:gridCol w="1509824">
                  <a:extLst>
                    <a:ext uri="{9D8B030D-6E8A-4147-A177-3AD203B41FA5}">
                      <a16:colId xmlns:a16="http://schemas.microsoft.com/office/drawing/2014/main" val="1911503368"/>
                    </a:ext>
                  </a:extLst>
                </a:gridCol>
                <a:gridCol w="542259">
                  <a:extLst>
                    <a:ext uri="{9D8B030D-6E8A-4147-A177-3AD203B41FA5}">
                      <a16:colId xmlns:a16="http://schemas.microsoft.com/office/drawing/2014/main" val="1631499808"/>
                    </a:ext>
                  </a:extLst>
                </a:gridCol>
              </a:tblGrid>
              <a:tr h="233190">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853273"/>
                  </a:ext>
                </a:extLst>
              </a:tr>
              <a:tr h="218859">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20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1.57 [0.88, 2.25]</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&lt;0.0001</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7391632"/>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52</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1.06 [0.30, 1.83]</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0.0064</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6248308"/>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104</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0.98 [0.25, 1.70]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0.0082</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1752976"/>
                  </a:ext>
                </a:extLst>
              </a:tr>
              <a:tr h="216000">
                <a:tc>
                  <a:txBody>
                    <a:bodyPr/>
                    <a:lstStyle/>
                    <a:p>
                      <a:pPr marL="85725" indent="0" algn="l">
                        <a:lnSpc>
                          <a:spcPct val="100000"/>
                        </a:lnSpc>
                        <a:spcAft>
                          <a:spcPts val="600"/>
                        </a:spcAft>
                      </a:pPr>
                      <a:endParaRPr lang="en-GB" sz="12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endPar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541319"/>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20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0.69 [0.29, 1.09]</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0.0006</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5200844"/>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52</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0.66 [0.23, 1.09]</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0.0027</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3094600"/>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104</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0.42 [–0.11, 0.95]</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r>
                        <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0.1220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548982"/>
                  </a:ext>
                </a:extLst>
              </a:tr>
              <a:tr h="216000">
                <a:tc>
                  <a:txBody>
                    <a:bodyPr/>
                    <a:lstStyle/>
                    <a:p>
                      <a:pPr marL="85725" indent="0" algn="l">
                        <a:lnSpc>
                          <a:spcPct val="100000"/>
                        </a:lnSpc>
                        <a:spcAft>
                          <a:spcPts val="600"/>
                        </a:spcAft>
                      </a:pPr>
                      <a:endPar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endPar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344968"/>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20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–1.14 [–1.73, –0.55]</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0.0001</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278089473"/>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52</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–1.02 [–1.71, –0.34]</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0.0036</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6134777"/>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104</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–1.03 [–1.65, –0.42]</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0.0010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1996903"/>
                  </a:ext>
                </a:extLst>
              </a:tr>
              <a:tr h="216000">
                <a:tc>
                  <a:txBody>
                    <a:bodyPr/>
                    <a:lstStyle/>
                    <a:p>
                      <a:pPr marL="85725" indent="0" algn="l">
                        <a:lnSpc>
                          <a:spcPct val="100000"/>
                        </a:lnSpc>
                        <a:spcAft>
                          <a:spcPts val="600"/>
                        </a:spcAft>
                      </a:pPr>
                      <a:endPar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endPar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11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799788"/>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20</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–0.96 [–1.53, –0.39]</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0.0009</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777326452"/>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52</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–0.79 [–1.44, –0.15]</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600"/>
                        </a:spcAft>
                      </a:pPr>
                      <a:r>
                        <a:rPr lang="en-GB" sz="1100" b="1">
                          <a:solidFill>
                            <a:schemeClr val="accent3"/>
                          </a:solidFill>
                          <a:effectLst/>
                          <a:latin typeface="Apis For Office" panose="020B0504010101010104" pitchFamily="34" charset="0"/>
                          <a:ea typeface="Apis For Office" panose="020B0504010101010104" pitchFamily="34" charset="0"/>
                          <a:cs typeface="Apis For Office" panose="020B0504010101010104" pitchFamily="34" charset="0"/>
                        </a:rPr>
                        <a:t>0.0163</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832175204"/>
                  </a:ext>
                </a:extLst>
              </a:tr>
              <a:tr h="216000">
                <a:tc>
                  <a:txBody>
                    <a:bodyPr/>
                    <a:lstStyle/>
                    <a:p>
                      <a:pPr marL="85725" indent="0" algn="l">
                        <a:lnSpc>
                          <a:spcPct val="100000"/>
                        </a:lnSpc>
                        <a:spcAft>
                          <a:spcPts val="600"/>
                        </a:spcAft>
                      </a:pPr>
                      <a:r>
                        <a:rPr lang="en-GB" sz="1200" b="1">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Week 104</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6">
                            <a:lumMod val="75000"/>
                          </a:schemeClr>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endParaRPr lang="en-GB" sz="90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–0.08 [–0.70, 0.55]</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r>
                        <a:rPr lang="en-GB" sz="1100" dirty="0">
                          <a:solidFill>
                            <a:schemeClr val="accent1"/>
                          </a:solidFill>
                          <a:effectLst/>
                          <a:latin typeface="Apis For Office" panose="020B0504010101010104" pitchFamily="34" charset="0"/>
                          <a:ea typeface="Apis For Office" panose="020B0504010101010104" pitchFamily="34" charset="0"/>
                          <a:cs typeface="Apis For Office" panose="020B0504010101010104" pitchFamily="34" charset="0"/>
                        </a:rPr>
                        <a:t>0.8067</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617806"/>
                  </a:ext>
                </a:extLst>
              </a:tr>
            </a:tbl>
          </a:graphicData>
        </a:graphic>
      </p:graphicFrame>
      <p:sp>
        <p:nvSpPr>
          <p:cNvPr id="19" name="TextBox 18">
            <a:extLst>
              <a:ext uri="{FF2B5EF4-FFF2-40B4-BE49-F238E27FC236}">
                <a16:creationId xmlns:a16="http://schemas.microsoft.com/office/drawing/2014/main" id="{029C3D85-BB12-44FB-A382-A529E4988140}"/>
              </a:ext>
            </a:extLst>
          </p:cNvPr>
          <p:cNvSpPr txBox="1"/>
          <p:nvPr/>
        </p:nvSpPr>
        <p:spPr>
          <a:xfrm>
            <a:off x="276223" y="1785755"/>
            <a:ext cx="2421267" cy="275717"/>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Controllo</a:t>
            </a:r>
            <a:r>
              <a:rPr kumimoji="0" lang="en-GB" sz="1600" b="1" i="0" u="none" strike="noStrike" kern="1200" cap="none" spc="0" normalizeH="0" baseline="0" noProof="0" dirty="0">
                <a:ln>
                  <a:noFill/>
                </a:ln>
                <a:solidFill>
                  <a:srgbClr val="2A918B"/>
                </a:solidFill>
                <a:effectLst/>
                <a:uLnTx/>
                <a:uFillTx/>
                <a:latin typeface="Apis For Office"/>
                <a:ea typeface="+mn-ea"/>
                <a:cs typeface="+mn-cs"/>
              </a:rPr>
              <a:t> </a:t>
            </a: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dell’alimentazione</a:t>
            </a:r>
            <a:endParaRPr kumimoji="0" lang="en-GB" sz="1600" b="1" i="0" u="none" strike="noStrike" kern="1200" cap="none" spc="0" normalizeH="0" baseline="0" noProof="0" dirty="0">
              <a:ln>
                <a:noFill/>
              </a:ln>
              <a:solidFill>
                <a:srgbClr val="2A918B"/>
              </a:solidFill>
              <a:effectLst/>
              <a:uLnTx/>
              <a:uFillTx/>
              <a:latin typeface="Apis For Office"/>
              <a:ea typeface="+mn-ea"/>
              <a:cs typeface="+mn-cs"/>
            </a:endParaRPr>
          </a:p>
        </p:txBody>
      </p:sp>
      <p:sp>
        <p:nvSpPr>
          <p:cNvPr id="20" name="TextBox 19">
            <a:extLst>
              <a:ext uri="{FF2B5EF4-FFF2-40B4-BE49-F238E27FC236}">
                <a16:creationId xmlns:a16="http://schemas.microsoft.com/office/drawing/2014/main" id="{8C924017-5833-48E7-B806-AF9F2680486E}"/>
              </a:ext>
            </a:extLst>
          </p:cNvPr>
          <p:cNvSpPr txBox="1"/>
          <p:nvPr/>
        </p:nvSpPr>
        <p:spPr>
          <a:xfrm>
            <a:off x="276224" y="2903067"/>
            <a:ext cx="2413716" cy="275717"/>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GB" sz="1600" b="1" dirty="0" err="1">
                <a:solidFill>
                  <a:srgbClr val="2A918B"/>
                </a:solidFill>
                <a:latin typeface="Apis For Office"/>
              </a:rPr>
              <a:t>Desiderio</a:t>
            </a:r>
            <a:r>
              <a:rPr lang="en-GB" sz="1600" b="1" dirty="0">
                <a:solidFill>
                  <a:srgbClr val="2A918B"/>
                </a:solidFill>
                <a:latin typeface="Apis For Office"/>
              </a:rPr>
              <a:t> del </a:t>
            </a:r>
            <a:r>
              <a:rPr lang="en-GB" sz="1600" b="1" dirty="0" err="1">
                <a:solidFill>
                  <a:srgbClr val="2A918B"/>
                </a:solidFill>
                <a:latin typeface="Apis For Office"/>
              </a:rPr>
              <a:t>cibo</a:t>
            </a:r>
            <a:r>
              <a:rPr lang="en-GB" sz="1600" b="1" dirty="0">
                <a:solidFill>
                  <a:srgbClr val="2A918B"/>
                </a:solidFill>
                <a:latin typeface="Apis For Office"/>
              </a:rPr>
              <a:t> ridotto</a:t>
            </a:r>
            <a:endParaRPr kumimoji="0" lang="en-GB" sz="1600" b="1" i="0" u="none" strike="noStrike" kern="1200" cap="none" spc="0" normalizeH="0" baseline="0" noProof="0" dirty="0">
              <a:ln>
                <a:noFill/>
              </a:ln>
              <a:solidFill>
                <a:srgbClr val="2A918B"/>
              </a:solidFill>
              <a:effectLst/>
              <a:uLnTx/>
              <a:uFillTx/>
              <a:latin typeface="Apis For Office"/>
              <a:ea typeface="+mn-ea"/>
              <a:cs typeface="+mn-cs"/>
            </a:endParaRPr>
          </a:p>
        </p:txBody>
      </p:sp>
      <p:sp>
        <p:nvSpPr>
          <p:cNvPr id="21" name="TextBox 20">
            <a:extLst>
              <a:ext uri="{FF2B5EF4-FFF2-40B4-BE49-F238E27FC236}">
                <a16:creationId xmlns:a16="http://schemas.microsoft.com/office/drawing/2014/main" id="{7AE786AA-949D-4C55-A21F-016A83B59B76}"/>
              </a:ext>
            </a:extLst>
          </p:cNvPr>
          <p:cNvSpPr txBox="1"/>
          <p:nvPr/>
        </p:nvSpPr>
        <p:spPr>
          <a:xfrm>
            <a:off x="354950" y="3902204"/>
            <a:ext cx="2421267" cy="275717"/>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Desiderio</a:t>
            </a:r>
            <a:r>
              <a:rPr kumimoji="0" lang="en-GB" sz="1600" b="1" i="0" u="none" strike="noStrike" kern="1200" cap="none" spc="0" normalizeH="0" baseline="0" noProof="0" dirty="0">
                <a:ln>
                  <a:noFill/>
                </a:ln>
                <a:solidFill>
                  <a:srgbClr val="2A918B"/>
                </a:solidFill>
                <a:effectLst/>
                <a:uLnTx/>
                <a:uFillTx/>
                <a:latin typeface="Apis For Office"/>
                <a:ea typeface="+mn-ea"/>
                <a:cs typeface="+mn-cs"/>
              </a:rPr>
              <a:t> per </a:t>
            </a: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cibi</a:t>
            </a:r>
            <a:r>
              <a:rPr kumimoji="0" lang="en-GB" sz="1600" b="1" i="0" u="none" strike="noStrike" kern="1200" cap="none" spc="0" normalizeH="0" baseline="0" noProof="0" dirty="0">
                <a:ln>
                  <a:noFill/>
                </a:ln>
                <a:solidFill>
                  <a:srgbClr val="2A918B"/>
                </a:solidFill>
                <a:effectLst/>
                <a:uLnTx/>
                <a:uFillTx/>
                <a:latin typeface="Apis For Office"/>
                <a:ea typeface="+mn-ea"/>
                <a:cs typeface="+mn-cs"/>
              </a:rPr>
              <a:t> </a:t>
            </a: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salati</a:t>
            </a:r>
            <a:endParaRPr kumimoji="0" lang="en-GB" sz="1600" b="1" i="0" u="none" strike="noStrike" kern="1200" cap="none" spc="0" normalizeH="0" baseline="0" noProof="0" dirty="0">
              <a:ln>
                <a:noFill/>
              </a:ln>
              <a:solidFill>
                <a:srgbClr val="2A918B"/>
              </a:solidFill>
              <a:effectLst/>
              <a:uLnTx/>
              <a:uFillTx/>
              <a:latin typeface="Apis For Office"/>
              <a:ea typeface="+mn-ea"/>
              <a:cs typeface="+mn-cs"/>
            </a:endParaRPr>
          </a:p>
        </p:txBody>
      </p:sp>
      <p:sp>
        <p:nvSpPr>
          <p:cNvPr id="22" name="TextBox 21">
            <a:extLst>
              <a:ext uri="{FF2B5EF4-FFF2-40B4-BE49-F238E27FC236}">
                <a16:creationId xmlns:a16="http://schemas.microsoft.com/office/drawing/2014/main" id="{E4296FF3-A341-4CF9-8E7D-42790CCCDC72}"/>
              </a:ext>
            </a:extLst>
          </p:cNvPr>
          <p:cNvSpPr txBox="1"/>
          <p:nvPr/>
        </p:nvSpPr>
        <p:spPr>
          <a:xfrm>
            <a:off x="354950" y="4901341"/>
            <a:ext cx="2421267" cy="275717"/>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Desiderio</a:t>
            </a:r>
            <a:r>
              <a:rPr kumimoji="0" lang="en-GB" sz="1600" b="1" i="0" u="none" strike="noStrike" kern="1200" cap="none" spc="0" normalizeH="0" baseline="0" noProof="0" dirty="0">
                <a:ln>
                  <a:noFill/>
                </a:ln>
                <a:solidFill>
                  <a:srgbClr val="2A918B"/>
                </a:solidFill>
                <a:effectLst/>
                <a:uLnTx/>
                <a:uFillTx/>
                <a:latin typeface="Apis For Office"/>
                <a:ea typeface="+mn-ea"/>
                <a:cs typeface="+mn-cs"/>
              </a:rPr>
              <a:t> per </a:t>
            </a: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cibi</a:t>
            </a:r>
            <a:r>
              <a:rPr kumimoji="0" lang="en-GB" sz="1600" b="1" i="0" u="none" strike="noStrike" kern="1200" cap="none" spc="0" normalizeH="0" baseline="0" noProof="0" dirty="0">
                <a:ln>
                  <a:noFill/>
                </a:ln>
                <a:solidFill>
                  <a:srgbClr val="2A918B"/>
                </a:solidFill>
                <a:effectLst/>
                <a:uLnTx/>
                <a:uFillTx/>
                <a:latin typeface="Apis For Office"/>
                <a:ea typeface="+mn-ea"/>
                <a:cs typeface="+mn-cs"/>
              </a:rPr>
              <a:t> </a:t>
            </a:r>
            <a:r>
              <a:rPr kumimoji="0" lang="en-GB" sz="1600" b="1" i="0" u="none" strike="noStrike" kern="1200" cap="none" spc="0" normalizeH="0" baseline="0" noProof="0" dirty="0" err="1">
                <a:ln>
                  <a:noFill/>
                </a:ln>
                <a:solidFill>
                  <a:srgbClr val="2A918B"/>
                </a:solidFill>
                <a:effectLst/>
                <a:uLnTx/>
                <a:uFillTx/>
                <a:latin typeface="Apis For Office"/>
                <a:ea typeface="+mn-ea"/>
                <a:cs typeface="+mn-cs"/>
              </a:rPr>
              <a:t>dolci</a:t>
            </a:r>
            <a:endParaRPr kumimoji="0" lang="en-GB" sz="1600" b="1" i="0" u="none" strike="noStrike" kern="1200" cap="none" spc="0" normalizeH="0" baseline="0" noProof="0" dirty="0">
              <a:ln>
                <a:noFill/>
              </a:ln>
              <a:solidFill>
                <a:srgbClr val="2A918B"/>
              </a:solidFill>
              <a:effectLst/>
              <a:uLnTx/>
              <a:uFillTx/>
              <a:latin typeface="Apis For Office"/>
              <a:ea typeface="+mn-ea"/>
              <a:cs typeface="+mn-cs"/>
            </a:endParaRPr>
          </a:p>
        </p:txBody>
      </p:sp>
      <p:graphicFrame>
        <p:nvGraphicFramePr>
          <p:cNvPr id="31" name="Chart 30">
            <a:extLst>
              <a:ext uri="{FF2B5EF4-FFF2-40B4-BE49-F238E27FC236}">
                <a16:creationId xmlns:a16="http://schemas.microsoft.com/office/drawing/2014/main" id="{095C22B9-F30A-4F13-8D8A-E024A0AAD3C2}"/>
              </a:ext>
            </a:extLst>
          </p:cNvPr>
          <p:cNvGraphicFramePr>
            <a:graphicFrameLocks noChangeAspect="1"/>
          </p:cNvGraphicFramePr>
          <p:nvPr/>
        </p:nvGraphicFramePr>
        <p:xfrm>
          <a:off x="4574664" y="1398225"/>
          <a:ext cx="2947393" cy="469635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A1BF07A-A823-49EC-958A-CD4ABA0B90D2}"/>
              </a:ext>
            </a:extLst>
          </p:cNvPr>
          <p:cNvSpPr txBox="1"/>
          <p:nvPr/>
        </p:nvSpPr>
        <p:spPr>
          <a:xfrm>
            <a:off x="3866121" y="1303677"/>
            <a:ext cx="4023221"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Semaglutide 2.4 mg vs placebo </a:t>
            </a:r>
            <a:endParaRPr kumimoji="0" lang="en-GB"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2" name="TextBox 31">
            <a:extLst>
              <a:ext uri="{FF2B5EF4-FFF2-40B4-BE49-F238E27FC236}">
                <a16:creationId xmlns:a16="http://schemas.microsoft.com/office/drawing/2014/main" id="{22D12A0B-DB86-42F6-A886-DD926629F8B3}"/>
              </a:ext>
            </a:extLst>
          </p:cNvPr>
          <p:cNvSpPr txBox="1"/>
          <p:nvPr/>
        </p:nvSpPr>
        <p:spPr>
          <a:xfrm>
            <a:off x="9493456" y="1282809"/>
            <a:ext cx="939228"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p value</a:t>
            </a:r>
            <a:endParaRPr kumimoji="0" lang="en-GB"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3" name="TextBox 32">
            <a:extLst>
              <a:ext uri="{FF2B5EF4-FFF2-40B4-BE49-F238E27FC236}">
                <a16:creationId xmlns:a16="http://schemas.microsoft.com/office/drawing/2014/main" id="{FFD2C08E-37AB-4542-AD58-6B0BCBF7B0DA}"/>
              </a:ext>
            </a:extLst>
          </p:cNvPr>
          <p:cNvSpPr txBox="1"/>
          <p:nvPr/>
        </p:nvSpPr>
        <p:spPr>
          <a:xfrm>
            <a:off x="6918939" y="1866271"/>
            <a:ext cx="1337534" cy="374077"/>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050" b="0" i="1" u="none" strike="noStrike" kern="1200" cap="none" spc="0" normalizeH="0" baseline="0" noProof="0" err="1">
                <a:ln>
                  <a:noFill/>
                </a:ln>
                <a:solidFill>
                  <a:srgbClr val="001965"/>
                </a:solidFill>
                <a:effectLst/>
                <a:uLnTx/>
                <a:uFillTx/>
                <a:latin typeface="Apis For Office"/>
                <a:ea typeface="+mn-ea"/>
                <a:cs typeface="+mn-cs"/>
              </a:rPr>
              <a:t>Favors</a:t>
            </a:r>
            <a:br>
              <a:rPr kumimoji="0" lang="en-GB" sz="1050" b="0" i="1" u="none" strike="noStrike" kern="1200" cap="none" spc="0" normalizeH="0" baseline="0" noProof="0">
                <a:ln>
                  <a:noFill/>
                </a:ln>
                <a:solidFill>
                  <a:srgbClr val="001965"/>
                </a:solidFill>
                <a:effectLst/>
                <a:uLnTx/>
                <a:uFillTx/>
                <a:latin typeface="Apis For Office"/>
                <a:ea typeface="+mn-ea"/>
                <a:cs typeface="+mn-cs"/>
              </a:rPr>
            </a:br>
            <a:r>
              <a:rPr kumimoji="0" lang="en-GB" sz="1050" b="0" i="1" u="none" strike="noStrike" kern="1200" cap="none" spc="0" normalizeH="0" baseline="0" noProof="0">
                <a:ln>
                  <a:noFill/>
                </a:ln>
                <a:solidFill>
                  <a:srgbClr val="001965"/>
                </a:solidFill>
                <a:effectLst/>
                <a:uLnTx/>
                <a:uFillTx/>
                <a:latin typeface="Apis For Office"/>
                <a:ea typeface="+mn-ea"/>
                <a:cs typeface="+mn-cs"/>
              </a:rPr>
              <a:t>semaglutide</a:t>
            </a:r>
          </a:p>
        </p:txBody>
      </p:sp>
      <p:sp>
        <p:nvSpPr>
          <p:cNvPr id="34" name="TextBox 33">
            <a:extLst>
              <a:ext uri="{FF2B5EF4-FFF2-40B4-BE49-F238E27FC236}">
                <a16:creationId xmlns:a16="http://schemas.microsoft.com/office/drawing/2014/main" id="{ECA9F10D-434B-44C4-AC1E-63DB4187275F}"/>
              </a:ext>
            </a:extLst>
          </p:cNvPr>
          <p:cNvSpPr txBox="1"/>
          <p:nvPr/>
        </p:nvSpPr>
        <p:spPr>
          <a:xfrm>
            <a:off x="6918939" y="2843276"/>
            <a:ext cx="1337534" cy="374077"/>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050" b="0" i="1" u="none" strike="noStrike" kern="1200" cap="none" spc="0" normalizeH="0" baseline="0" noProof="0" err="1">
                <a:ln>
                  <a:noFill/>
                </a:ln>
                <a:solidFill>
                  <a:srgbClr val="001965"/>
                </a:solidFill>
                <a:effectLst/>
                <a:uLnTx/>
                <a:uFillTx/>
                <a:latin typeface="Apis For Office"/>
                <a:ea typeface="+mn-ea"/>
                <a:cs typeface="+mn-cs"/>
              </a:rPr>
              <a:t>Favors</a:t>
            </a:r>
            <a:br>
              <a:rPr kumimoji="0" lang="en-GB" sz="1050" b="0" i="1" u="none" strike="noStrike" kern="1200" cap="none" spc="0" normalizeH="0" baseline="0" noProof="0">
                <a:ln>
                  <a:noFill/>
                </a:ln>
                <a:solidFill>
                  <a:srgbClr val="001965"/>
                </a:solidFill>
                <a:effectLst/>
                <a:uLnTx/>
                <a:uFillTx/>
                <a:latin typeface="Apis For Office"/>
                <a:ea typeface="+mn-ea"/>
                <a:cs typeface="+mn-cs"/>
              </a:rPr>
            </a:br>
            <a:r>
              <a:rPr kumimoji="0" lang="en-GB" sz="1050" b="0" i="1" u="none" strike="noStrike" kern="1200" cap="none" spc="0" normalizeH="0" baseline="0" noProof="0">
                <a:ln>
                  <a:noFill/>
                </a:ln>
                <a:solidFill>
                  <a:srgbClr val="001965"/>
                </a:solidFill>
                <a:effectLst/>
                <a:uLnTx/>
                <a:uFillTx/>
                <a:latin typeface="Apis For Office"/>
                <a:ea typeface="+mn-ea"/>
                <a:cs typeface="+mn-cs"/>
              </a:rPr>
              <a:t>semaglutide</a:t>
            </a:r>
          </a:p>
        </p:txBody>
      </p:sp>
      <p:sp>
        <p:nvSpPr>
          <p:cNvPr id="35" name="TextBox 34">
            <a:extLst>
              <a:ext uri="{FF2B5EF4-FFF2-40B4-BE49-F238E27FC236}">
                <a16:creationId xmlns:a16="http://schemas.microsoft.com/office/drawing/2014/main" id="{902897E5-7D1F-4ED9-BE39-E01885CE6EAE}"/>
              </a:ext>
            </a:extLst>
          </p:cNvPr>
          <p:cNvSpPr txBox="1"/>
          <p:nvPr/>
        </p:nvSpPr>
        <p:spPr>
          <a:xfrm>
            <a:off x="3753174" y="3877457"/>
            <a:ext cx="1337534" cy="374077"/>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050" b="0" i="1" u="none" strike="noStrike" kern="1200" cap="none" spc="0" normalizeH="0" baseline="0" noProof="0" err="1">
                <a:ln>
                  <a:noFill/>
                </a:ln>
                <a:solidFill>
                  <a:srgbClr val="001965"/>
                </a:solidFill>
                <a:effectLst/>
                <a:uLnTx/>
                <a:uFillTx/>
                <a:latin typeface="Apis For Office"/>
                <a:ea typeface="+mn-ea"/>
                <a:cs typeface="+mn-cs"/>
              </a:rPr>
              <a:t>Favors</a:t>
            </a:r>
            <a:r>
              <a:rPr kumimoji="0" lang="en-GB" sz="1050" b="0" i="1" u="none" strike="noStrike" kern="1200" cap="none" spc="0" normalizeH="0" baseline="0" noProof="0">
                <a:ln>
                  <a:noFill/>
                </a:ln>
                <a:solidFill>
                  <a:srgbClr val="001965"/>
                </a:solidFill>
                <a:effectLst/>
                <a:uLnTx/>
                <a:uFillTx/>
                <a:latin typeface="Apis For Office"/>
                <a:ea typeface="+mn-ea"/>
                <a:cs typeface="+mn-cs"/>
              </a:rPr>
              <a:t> </a:t>
            </a:r>
            <a:br>
              <a:rPr kumimoji="0" lang="en-GB" sz="1050" b="0" i="1" u="none" strike="noStrike" kern="1200" cap="none" spc="0" normalizeH="0" baseline="0" noProof="0">
                <a:ln>
                  <a:noFill/>
                </a:ln>
                <a:solidFill>
                  <a:srgbClr val="001965"/>
                </a:solidFill>
                <a:effectLst/>
                <a:uLnTx/>
                <a:uFillTx/>
                <a:latin typeface="Apis For Office"/>
                <a:ea typeface="+mn-ea"/>
                <a:cs typeface="+mn-cs"/>
              </a:rPr>
            </a:br>
            <a:r>
              <a:rPr kumimoji="0" lang="en-GB" sz="1050" b="0" i="1" u="none" strike="noStrike" kern="1200" cap="none" spc="0" normalizeH="0" baseline="0" noProof="0">
                <a:ln>
                  <a:noFill/>
                </a:ln>
                <a:solidFill>
                  <a:srgbClr val="001965"/>
                </a:solidFill>
                <a:effectLst/>
                <a:uLnTx/>
                <a:uFillTx/>
                <a:latin typeface="Apis For Office"/>
                <a:ea typeface="+mn-ea"/>
                <a:cs typeface="+mn-cs"/>
              </a:rPr>
              <a:t>semaglutide</a:t>
            </a:r>
          </a:p>
        </p:txBody>
      </p:sp>
      <p:sp>
        <p:nvSpPr>
          <p:cNvPr id="36" name="TextBox 35">
            <a:extLst>
              <a:ext uri="{FF2B5EF4-FFF2-40B4-BE49-F238E27FC236}">
                <a16:creationId xmlns:a16="http://schemas.microsoft.com/office/drawing/2014/main" id="{F7CCD1EB-0CD3-450F-969E-AFFC13A2B7A0}"/>
              </a:ext>
            </a:extLst>
          </p:cNvPr>
          <p:cNvSpPr txBox="1"/>
          <p:nvPr/>
        </p:nvSpPr>
        <p:spPr>
          <a:xfrm>
            <a:off x="3755250" y="4901341"/>
            <a:ext cx="1337534" cy="374077"/>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050" b="0" i="1" u="none" strike="noStrike" kern="1200" cap="none" spc="0" normalizeH="0" baseline="0" noProof="0" err="1">
                <a:ln>
                  <a:noFill/>
                </a:ln>
                <a:solidFill>
                  <a:srgbClr val="001965"/>
                </a:solidFill>
                <a:effectLst/>
                <a:uLnTx/>
                <a:uFillTx/>
                <a:latin typeface="Apis For Office"/>
                <a:ea typeface="+mn-ea"/>
                <a:cs typeface="+mn-cs"/>
              </a:rPr>
              <a:t>Favors</a:t>
            </a:r>
            <a:r>
              <a:rPr kumimoji="0" lang="en-GB" sz="1050" b="0" i="1" u="none" strike="noStrike" kern="1200" cap="none" spc="0" normalizeH="0" baseline="0" noProof="0">
                <a:ln>
                  <a:noFill/>
                </a:ln>
                <a:solidFill>
                  <a:srgbClr val="001965"/>
                </a:solidFill>
                <a:effectLst/>
                <a:uLnTx/>
                <a:uFillTx/>
                <a:latin typeface="Apis For Office"/>
                <a:ea typeface="+mn-ea"/>
                <a:cs typeface="+mn-cs"/>
              </a:rPr>
              <a:t> </a:t>
            </a:r>
            <a:br>
              <a:rPr kumimoji="0" lang="en-GB" sz="1050" b="0" i="1" u="none" strike="noStrike" kern="1200" cap="none" spc="0" normalizeH="0" baseline="0" noProof="0">
                <a:ln>
                  <a:noFill/>
                </a:ln>
                <a:solidFill>
                  <a:srgbClr val="001965"/>
                </a:solidFill>
                <a:effectLst/>
                <a:uLnTx/>
                <a:uFillTx/>
                <a:latin typeface="Apis For Office"/>
                <a:ea typeface="+mn-ea"/>
                <a:cs typeface="+mn-cs"/>
              </a:rPr>
            </a:br>
            <a:r>
              <a:rPr kumimoji="0" lang="en-GB" sz="1050" b="0" i="1" u="none" strike="noStrike" kern="1200" cap="none" spc="0" normalizeH="0" baseline="0" noProof="0">
                <a:ln>
                  <a:noFill/>
                </a:ln>
                <a:solidFill>
                  <a:srgbClr val="001965"/>
                </a:solidFill>
                <a:effectLst/>
                <a:uLnTx/>
                <a:uFillTx/>
                <a:latin typeface="Apis For Office"/>
                <a:ea typeface="+mn-ea"/>
                <a:cs typeface="+mn-cs"/>
              </a:rPr>
              <a:t>semaglutide</a:t>
            </a:r>
          </a:p>
        </p:txBody>
      </p:sp>
      <p:sp>
        <p:nvSpPr>
          <p:cNvPr id="2" name="Rectangle 1">
            <a:extLst>
              <a:ext uri="{FF2B5EF4-FFF2-40B4-BE49-F238E27FC236}">
                <a16:creationId xmlns:a16="http://schemas.microsoft.com/office/drawing/2014/main" id="{0F2F5E55-9FF6-40F5-8444-CA901E96CBFE}"/>
              </a:ext>
            </a:extLst>
          </p:cNvPr>
          <p:cNvSpPr/>
          <p:nvPr/>
        </p:nvSpPr>
        <p:spPr>
          <a:xfrm>
            <a:off x="4574664" y="5794574"/>
            <a:ext cx="981963" cy="230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Apis For Office"/>
              <a:ea typeface="+mn-ea"/>
              <a:cs typeface="+mn-cs"/>
            </a:endParaRPr>
          </a:p>
        </p:txBody>
      </p:sp>
      <p:sp>
        <p:nvSpPr>
          <p:cNvPr id="3" name="TextBox 2">
            <a:extLst>
              <a:ext uri="{FF2B5EF4-FFF2-40B4-BE49-F238E27FC236}">
                <a16:creationId xmlns:a16="http://schemas.microsoft.com/office/drawing/2014/main" id="{CAB89228-33EC-433D-BA1D-F6985E08B7A4}"/>
              </a:ext>
            </a:extLst>
          </p:cNvPr>
          <p:cNvSpPr txBox="1"/>
          <p:nvPr/>
        </p:nvSpPr>
        <p:spPr>
          <a:xfrm>
            <a:off x="4624951" y="5739224"/>
            <a:ext cx="466725" cy="205890"/>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mn-cs"/>
              </a:rPr>
              <a:t>–2</a:t>
            </a:r>
          </a:p>
        </p:txBody>
      </p:sp>
      <p:sp>
        <p:nvSpPr>
          <p:cNvPr id="23" name="TextBox 22">
            <a:extLst>
              <a:ext uri="{FF2B5EF4-FFF2-40B4-BE49-F238E27FC236}">
                <a16:creationId xmlns:a16="http://schemas.microsoft.com/office/drawing/2014/main" id="{8AC659C5-862A-4D2A-8B24-E00419919ADA}"/>
              </a:ext>
            </a:extLst>
          </p:cNvPr>
          <p:cNvSpPr txBox="1"/>
          <p:nvPr/>
        </p:nvSpPr>
        <p:spPr>
          <a:xfrm>
            <a:off x="5212585" y="5749537"/>
            <a:ext cx="466725" cy="205890"/>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Apis For Office"/>
                <a:ea typeface="+mn-ea"/>
                <a:cs typeface="+mn-cs"/>
              </a:rPr>
              <a:t>–1</a:t>
            </a:r>
          </a:p>
        </p:txBody>
      </p:sp>
      <p:sp>
        <p:nvSpPr>
          <p:cNvPr id="5" name="CasellaDiTesto 4">
            <a:extLst>
              <a:ext uri="{FF2B5EF4-FFF2-40B4-BE49-F238E27FC236}">
                <a16:creationId xmlns:a16="http://schemas.microsoft.com/office/drawing/2014/main" id="{14431E76-AE7F-D7D4-BCBB-9713B57167A5}"/>
              </a:ext>
            </a:extLst>
          </p:cNvPr>
          <p:cNvSpPr txBox="1"/>
          <p:nvPr/>
        </p:nvSpPr>
        <p:spPr>
          <a:xfrm>
            <a:off x="689197" y="321740"/>
            <a:ext cx="6127954" cy="400110"/>
          </a:xfrm>
          <a:prstGeom prst="rect">
            <a:avLst/>
          </a:prstGeom>
          <a:noFill/>
        </p:spPr>
        <p:txBody>
          <a:bodyPr wrap="square">
            <a:spAutoFit/>
          </a:bodyPr>
          <a:lstStyle/>
          <a:p>
            <a:r>
              <a:rPr lang="en-GB" sz="2000" b="1" dirty="0">
                <a:solidFill>
                  <a:srgbClr val="002060"/>
                </a:solidFill>
                <a:effectLst/>
              </a:rPr>
              <a:t>Post-Hoc STEP 5: Change in </a:t>
            </a:r>
            <a:r>
              <a:rPr lang="en-GB" sz="2000" b="1" dirty="0" err="1">
                <a:solidFill>
                  <a:srgbClr val="002060"/>
                </a:solidFill>
                <a:effectLst/>
              </a:rPr>
              <a:t>CoEQ</a:t>
            </a:r>
            <a:r>
              <a:rPr lang="en-GB" sz="2000" b="1" dirty="0">
                <a:solidFill>
                  <a:srgbClr val="002060"/>
                </a:solidFill>
                <a:effectLst/>
              </a:rPr>
              <a:t> domain scores</a:t>
            </a:r>
            <a:endParaRPr lang="it-IT" sz="2000" b="1" dirty="0"/>
          </a:p>
        </p:txBody>
      </p:sp>
    </p:spTree>
    <p:extLst>
      <p:ext uri="{BB962C8B-B14F-4D97-AF65-F5344CB8AC3E}">
        <p14:creationId xmlns:p14="http://schemas.microsoft.com/office/powerpoint/2010/main" val="153991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D1D3776-B033-3514-679D-945DA3B8F26D}"/>
              </a:ext>
            </a:extLst>
          </p:cNvPr>
          <p:cNvSpPr txBox="1"/>
          <p:nvPr/>
        </p:nvSpPr>
        <p:spPr>
          <a:xfrm>
            <a:off x="275218" y="287163"/>
            <a:ext cx="11201398" cy="923330"/>
          </a:xfrm>
          <a:prstGeom prst="rect">
            <a:avLst/>
          </a:prstGeom>
          <a:noFill/>
        </p:spPr>
        <p:txBody>
          <a:bodyPr wrap="square">
            <a:spAutoFit/>
          </a:bodyPr>
          <a:lstStyle/>
          <a:p>
            <a:pPr algn="just"/>
            <a:r>
              <a:rPr lang="it-IT" b="0" i="0" dirty="0">
                <a:solidFill>
                  <a:srgbClr val="1B1B1B"/>
                </a:solidFill>
                <a:effectLst/>
              </a:rPr>
              <a:t>La capacità dei GLP-1 di </a:t>
            </a:r>
            <a:r>
              <a:rPr lang="it-IT" b="1" i="0" dirty="0">
                <a:solidFill>
                  <a:srgbClr val="1B1B1B"/>
                </a:solidFill>
                <a:effectLst/>
              </a:rPr>
              <a:t>"silenziare il rumore" </a:t>
            </a:r>
            <a:r>
              <a:rPr lang="it-IT" b="0" i="0" dirty="0">
                <a:solidFill>
                  <a:srgbClr val="1B1B1B"/>
                </a:solidFill>
                <a:effectLst/>
              </a:rPr>
              <a:t>nel circuito della ricompensa sembra estendersi oltre il cibo. </a:t>
            </a:r>
          </a:p>
          <a:p>
            <a:pPr algn="just"/>
            <a:endParaRPr lang="it-IT" b="0" i="0" dirty="0">
              <a:solidFill>
                <a:srgbClr val="1B1B1B"/>
              </a:solidFill>
              <a:effectLst/>
            </a:endParaRPr>
          </a:p>
          <a:p>
            <a:pPr algn="just"/>
            <a:r>
              <a:rPr lang="it-IT" dirty="0">
                <a:solidFill>
                  <a:srgbClr val="1B1B1B"/>
                </a:solidFill>
              </a:rPr>
              <a:t>L’azione sembra esplicata anche nell’ambito </a:t>
            </a:r>
            <a:r>
              <a:rPr lang="it-IT" b="1" dirty="0">
                <a:solidFill>
                  <a:srgbClr val="1B1B1B"/>
                </a:solidFill>
              </a:rPr>
              <a:t>delle dipendenze. </a:t>
            </a:r>
            <a:endParaRPr lang="it-IT" b="1" dirty="0"/>
          </a:p>
        </p:txBody>
      </p:sp>
      <p:sp>
        <p:nvSpPr>
          <p:cNvPr id="5" name="CasellaDiTesto 4">
            <a:extLst>
              <a:ext uri="{FF2B5EF4-FFF2-40B4-BE49-F238E27FC236}">
                <a16:creationId xmlns:a16="http://schemas.microsoft.com/office/drawing/2014/main" id="{C9FB0BD3-CECB-F7F7-482D-57140D4A4568}"/>
              </a:ext>
            </a:extLst>
          </p:cNvPr>
          <p:cNvSpPr txBox="1"/>
          <p:nvPr/>
        </p:nvSpPr>
        <p:spPr>
          <a:xfrm>
            <a:off x="220086" y="3021220"/>
            <a:ext cx="6569335" cy="1772280"/>
          </a:xfrm>
          <a:prstGeom prst="rect">
            <a:avLst/>
          </a:prstGeom>
          <a:noFill/>
        </p:spPr>
        <p:txBody>
          <a:bodyPr wrap="square">
            <a:spAutoFit/>
          </a:bodyPr>
          <a:lstStyle/>
          <a:p>
            <a:pPr algn="just">
              <a:spcBef>
                <a:spcPts val="2250"/>
              </a:spcBef>
            </a:pPr>
            <a:r>
              <a:rPr lang="it-IT" b="0" i="0" dirty="0">
                <a:solidFill>
                  <a:srgbClr val="1B1B1B"/>
                </a:solidFill>
                <a:effectLst/>
              </a:rPr>
              <a:t>Il gruppo </a:t>
            </a:r>
            <a:r>
              <a:rPr lang="it-IT" b="0" i="0" dirty="0" err="1">
                <a:solidFill>
                  <a:srgbClr val="1B1B1B"/>
                </a:solidFill>
                <a:effectLst/>
              </a:rPr>
              <a:t>semaglutide</a:t>
            </a:r>
            <a:r>
              <a:rPr lang="it-IT" b="0" i="0" dirty="0">
                <a:solidFill>
                  <a:srgbClr val="1B1B1B"/>
                </a:solidFill>
                <a:effectLst/>
              </a:rPr>
              <a:t> ha manifestato voglia di bere auto-riferite significativamente inferiori rispetto al gruppo placebo. </a:t>
            </a:r>
          </a:p>
          <a:p>
            <a:pPr algn="just">
              <a:spcBef>
                <a:spcPts val="2250"/>
              </a:spcBef>
            </a:pPr>
            <a:r>
              <a:rPr lang="it-IT" b="0" i="0" dirty="0">
                <a:solidFill>
                  <a:srgbClr val="1B1B1B"/>
                </a:solidFill>
                <a:effectLst/>
              </a:rPr>
              <a:t>In una situazione sperimentale, in cui i partecipanti avevano accesso all'alcol in un ambiente "open bar", coloro che assumevano </a:t>
            </a:r>
            <a:r>
              <a:rPr lang="it-IT" b="0" i="0" dirty="0" err="1">
                <a:solidFill>
                  <a:srgbClr val="1B1B1B"/>
                </a:solidFill>
                <a:effectLst/>
              </a:rPr>
              <a:t>semaglutide</a:t>
            </a:r>
            <a:r>
              <a:rPr lang="it-IT" b="0" i="0" dirty="0">
                <a:solidFill>
                  <a:srgbClr val="1B1B1B"/>
                </a:solidFill>
                <a:effectLst/>
              </a:rPr>
              <a:t> bevevano meno</a:t>
            </a:r>
            <a:r>
              <a:rPr lang="it-IT" dirty="0">
                <a:solidFill>
                  <a:srgbClr val="1B1B1B"/>
                </a:solidFill>
              </a:rPr>
              <a:t>.</a:t>
            </a:r>
          </a:p>
        </p:txBody>
      </p:sp>
      <p:pic>
        <p:nvPicPr>
          <p:cNvPr id="8" name="Picture 2" descr="Figura 4.">
            <a:extLst>
              <a:ext uri="{FF2B5EF4-FFF2-40B4-BE49-F238E27FC236}">
                <a16:creationId xmlns:a16="http://schemas.microsoft.com/office/drawing/2014/main" id="{E29797A9-EDDC-E298-BC94-4F3A041AC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507" y="1035423"/>
            <a:ext cx="5027010" cy="3971595"/>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EB87AC9-6E30-E63C-3A20-7B8373C96F30}"/>
              </a:ext>
            </a:extLst>
          </p:cNvPr>
          <p:cNvSpPr txBox="1"/>
          <p:nvPr/>
        </p:nvSpPr>
        <p:spPr>
          <a:xfrm>
            <a:off x="275218" y="4995620"/>
            <a:ext cx="11383382" cy="1200329"/>
          </a:xfrm>
          <a:prstGeom prst="rect">
            <a:avLst/>
          </a:prstGeom>
          <a:noFill/>
        </p:spPr>
        <p:txBody>
          <a:bodyPr wrap="square">
            <a:spAutoFit/>
          </a:bodyPr>
          <a:lstStyle/>
          <a:p>
            <a:r>
              <a:rPr lang="it-IT" b="0" i="0" dirty="0">
                <a:solidFill>
                  <a:srgbClr val="1B1B1B"/>
                </a:solidFill>
                <a:effectLst/>
              </a:rPr>
              <a:t>Al di fuori della fase di sperimentazione (open bar) chi assumeva </a:t>
            </a:r>
            <a:r>
              <a:rPr lang="it-IT" b="0" i="0" dirty="0" err="1">
                <a:solidFill>
                  <a:srgbClr val="1B1B1B"/>
                </a:solidFill>
                <a:effectLst/>
              </a:rPr>
              <a:t>semaglutide</a:t>
            </a:r>
            <a:r>
              <a:rPr lang="it-IT" b="0" i="0" dirty="0">
                <a:solidFill>
                  <a:srgbClr val="1B1B1B"/>
                </a:solidFill>
                <a:effectLst/>
              </a:rPr>
              <a:t> non ha interrotto il consumo di alcol nei partecipanti allo studio</a:t>
            </a:r>
            <a:r>
              <a:rPr lang="it-IT" dirty="0">
                <a:solidFill>
                  <a:srgbClr val="1B1B1B"/>
                </a:solidFill>
              </a:rPr>
              <a:t>.</a:t>
            </a:r>
          </a:p>
          <a:p>
            <a:endParaRPr lang="it-IT" b="0" i="0" dirty="0">
              <a:solidFill>
                <a:srgbClr val="1B1B1B"/>
              </a:solidFill>
              <a:effectLst/>
            </a:endParaRPr>
          </a:p>
          <a:p>
            <a:r>
              <a:rPr lang="it-IT" b="0" i="0" dirty="0">
                <a:solidFill>
                  <a:srgbClr val="1B1B1B"/>
                </a:solidFill>
                <a:effectLst/>
              </a:rPr>
              <a:t>Tuttavia, tendevano a bere meno drink per sessione e avevano più settimane senza bere eccessivamente. </a:t>
            </a:r>
            <a:endParaRPr lang="it-IT" dirty="0"/>
          </a:p>
        </p:txBody>
      </p:sp>
      <p:sp>
        <p:nvSpPr>
          <p:cNvPr id="10" name="CasellaDiTesto 9">
            <a:extLst>
              <a:ext uri="{FF2B5EF4-FFF2-40B4-BE49-F238E27FC236}">
                <a16:creationId xmlns:a16="http://schemas.microsoft.com/office/drawing/2014/main" id="{53025195-D95D-DD39-FE51-F43DEFCB98EF}"/>
              </a:ext>
            </a:extLst>
          </p:cNvPr>
          <p:cNvSpPr txBox="1"/>
          <p:nvPr/>
        </p:nvSpPr>
        <p:spPr>
          <a:xfrm>
            <a:off x="267928" y="6350000"/>
            <a:ext cx="4229100" cy="307777"/>
          </a:xfrm>
          <a:prstGeom prst="rect">
            <a:avLst/>
          </a:prstGeom>
          <a:noFill/>
        </p:spPr>
        <p:txBody>
          <a:bodyPr wrap="square">
            <a:spAutoFit/>
          </a:bodyPr>
          <a:lstStyle/>
          <a:p>
            <a:pPr algn="l"/>
            <a:r>
              <a:rPr lang="it-IT" sz="1400" b="0" i="1" dirty="0">
                <a:solidFill>
                  <a:srgbClr val="1B1B1B"/>
                </a:solidFill>
                <a:effectLst/>
              </a:rPr>
              <a:t>JAMA </a:t>
            </a:r>
            <a:r>
              <a:rPr lang="it-IT" sz="1400" b="0" i="1" dirty="0" err="1">
                <a:solidFill>
                  <a:srgbClr val="1B1B1B"/>
                </a:solidFill>
                <a:effectLst/>
              </a:rPr>
              <a:t>Psichiatry</a:t>
            </a:r>
            <a:r>
              <a:rPr lang="it-IT" sz="1400" b="0" i="1" dirty="0">
                <a:solidFill>
                  <a:srgbClr val="1B1B1B"/>
                </a:solidFill>
                <a:effectLst/>
              </a:rPr>
              <a:t>, 12 febbraio 2025;82(4):395–405.</a:t>
            </a:r>
            <a:endParaRPr lang="it-IT" sz="1400" i="1" dirty="0"/>
          </a:p>
        </p:txBody>
      </p:sp>
      <p:sp>
        <p:nvSpPr>
          <p:cNvPr id="11" name="CasellaDiTesto 10">
            <a:extLst>
              <a:ext uri="{FF2B5EF4-FFF2-40B4-BE49-F238E27FC236}">
                <a16:creationId xmlns:a16="http://schemas.microsoft.com/office/drawing/2014/main" id="{745D2851-8ECD-66CD-65DF-8314C393E2A9}"/>
              </a:ext>
            </a:extLst>
          </p:cNvPr>
          <p:cNvSpPr txBox="1"/>
          <p:nvPr/>
        </p:nvSpPr>
        <p:spPr>
          <a:xfrm>
            <a:off x="431728" y="2855906"/>
            <a:ext cx="11201398" cy="923330"/>
          </a:xfrm>
          <a:prstGeom prst="rect">
            <a:avLst/>
          </a:prstGeom>
          <a:solidFill>
            <a:srgbClr val="FFC000"/>
          </a:solidFill>
        </p:spPr>
        <p:txBody>
          <a:bodyPr wrap="square">
            <a:spAutoFit/>
          </a:bodyPr>
          <a:lstStyle/>
          <a:p>
            <a:pPr algn="just"/>
            <a:r>
              <a:rPr lang="it-IT" b="1" i="0" dirty="0">
                <a:solidFill>
                  <a:srgbClr val="333333"/>
                </a:solidFill>
                <a:effectLst/>
              </a:rPr>
              <a:t>Azione di riduzione delle dipendenze: </a:t>
            </a:r>
            <a:r>
              <a:rPr lang="it-IT" b="0" i="0" dirty="0">
                <a:solidFill>
                  <a:srgbClr val="333333"/>
                </a:solidFill>
                <a:effectLst/>
              </a:rPr>
              <a:t>persone che usano agonisti del recettore GLP-1 segnalano non solo un ridotto desiderio di cibo, ma anche una riduzione del desiderio di alcol, nicotina, droghe, shopping online, mangiarsi le unghie. </a:t>
            </a:r>
            <a:endParaRPr lang="it-IT" dirty="0"/>
          </a:p>
        </p:txBody>
      </p:sp>
      <p:sp>
        <p:nvSpPr>
          <p:cNvPr id="6" name="CasellaDiTesto 5">
            <a:extLst>
              <a:ext uri="{FF2B5EF4-FFF2-40B4-BE49-F238E27FC236}">
                <a16:creationId xmlns:a16="http://schemas.microsoft.com/office/drawing/2014/main" id="{C88937D7-A495-4CC0-780E-73D92D411470}"/>
              </a:ext>
            </a:extLst>
          </p:cNvPr>
          <p:cNvSpPr txBox="1"/>
          <p:nvPr/>
        </p:nvSpPr>
        <p:spPr>
          <a:xfrm>
            <a:off x="275217" y="1585009"/>
            <a:ext cx="6514203" cy="1323439"/>
          </a:xfrm>
          <a:prstGeom prst="rect">
            <a:avLst/>
          </a:prstGeom>
          <a:noFill/>
        </p:spPr>
        <p:txBody>
          <a:bodyPr wrap="square" rtlCol="0">
            <a:spAutoFit/>
          </a:bodyPr>
          <a:lstStyle/>
          <a:p>
            <a:r>
              <a:rPr lang="it-IT" dirty="0"/>
              <a:t>Studio randomizzato 48 adulti con disturbo da abuso di alcol </a:t>
            </a:r>
          </a:p>
          <a:p>
            <a:r>
              <a:rPr lang="it-IT" dirty="0"/>
              <a:t>seguito per 9 settimane:</a:t>
            </a:r>
          </a:p>
          <a:p>
            <a:endParaRPr lang="it-IT" sz="800" dirty="0"/>
          </a:p>
          <a:p>
            <a:pPr marL="285750" indent="-285750">
              <a:buFont typeface="Arial" panose="020B0604020202020204" pitchFamily="34" charset="0"/>
              <a:buChar char="•"/>
            </a:pPr>
            <a:r>
              <a:rPr lang="it-IT" dirty="0"/>
              <a:t>Gruppo con </a:t>
            </a:r>
            <a:r>
              <a:rPr lang="it-IT" dirty="0" err="1"/>
              <a:t>semaglutide</a:t>
            </a:r>
            <a:r>
              <a:rPr lang="it-IT" dirty="0"/>
              <a:t> (fino a 1mg a settimana)</a:t>
            </a:r>
          </a:p>
          <a:p>
            <a:pPr marL="285750" indent="-285750">
              <a:buFont typeface="Arial" panose="020B0604020202020204" pitchFamily="34" charset="0"/>
              <a:buChar char="•"/>
            </a:pPr>
            <a:r>
              <a:rPr lang="it-IT" dirty="0"/>
              <a:t>Gruppo con placebo</a:t>
            </a:r>
          </a:p>
        </p:txBody>
      </p:sp>
    </p:spTree>
    <p:extLst>
      <p:ext uri="{BB962C8B-B14F-4D97-AF65-F5344CB8AC3E}">
        <p14:creationId xmlns:p14="http://schemas.microsoft.com/office/powerpoint/2010/main" val="41700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a:extLst>
              <a:ext uri="{FF2B5EF4-FFF2-40B4-BE49-F238E27FC236}">
                <a16:creationId xmlns:a16="http://schemas.microsoft.com/office/drawing/2014/main" id="{2A2DBBE1-A27F-0E3F-1426-32F0B0466065}"/>
              </a:ext>
            </a:extLst>
          </p:cNvPr>
          <p:cNvSpPr txBox="1"/>
          <p:nvPr/>
        </p:nvSpPr>
        <p:spPr>
          <a:xfrm>
            <a:off x="735022" y="1631972"/>
            <a:ext cx="10684439" cy="1754326"/>
          </a:xfrm>
          <a:prstGeom prst="rect">
            <a:avLst/>
          </a:prstGeom>
          <a:noFill/>
        </p:spPr>
        <p:txBody>
          <a:bodyPr wrap="square">
            <a:spAutoFit/>
          </a:bodyPr>
          <a:lstStyle/>
          <a:p>
            <a:pPr algn="just"/>
            <a:r>
              <a:rPr lang="it-IT" b="0" i="0" dirty="0">
                <a:solidFill>
                  <a:srgbClr val="1B1B1B"/>
                </a:solidFill>
                <a:effectLst/>
              </a:rPr>
              <a:t>Il </a:t>
            </a:r>
            <a:r>
              <a:rPr lang="it-IT" b="1" i="0" dirty="0">
                <a:solidFill>
                  <a:srgbClr val="1B1B1B"/>
                </a:solidFill>
                <a:effectLst/>
              </a:rPr>
              <a:t>GLP-1 influenza i sistemi di ricompensa </a:t>
            </a:r>
            <a:r>
              <a:rPr lang="it-IT" b="0" i="0" dirty="0">
                <a:solidFill>
                  <a:srgbClr val="1B1B1B"/>
                </a:solidFill>
                <a:effectLst/>
              </a:rPr>
              <a:t>e </a:t>
            </a:r>
            <a:r>
              <a:rPr lang="it-IT" b="1" i="0" dirty="0">
                <a:solidFill>
                  <a:srgbClr val="1B1B1B"/>
                </a:solidFill>
                <a:effectLst/>
              </a:rPr>
              <a:t>motivazione del cervello </a:t>
            </a:r>
            <a:r>
              <a:rPr lang="it-IT" b="0" i="0" dirty="0">
                <a:solidFill>
                  <a:srgbClr val="1B1B1B"/>
                </a:solidFill>
                <a:effectLst/>
              </a:rPr>
              <a:t>in modo fondamentale, ricalibrandolo verso uno stato più calmo in cui le tentazioni sono meno forti e, forse, in cui i processi cognitivi sono più sani. </a:t>
            </a:r>
          </a:p>
          <a:p>
            <a:pPr algn="just"/>
            <a:endParaRPr lang="it-IT" dirty="0">
              <a:solidFill>
                <a:srgbClr val="1B1B1B"/>
              </a:solidFill>
            </a:endParaRPr>
          </a:p>
          <a:p>
            <a:pPr algn="just"/>
            <a:r>
              <a:rPr lang="it-IT" b="0" i="0" dirty="0">
                <a:solidFill>
                  <a:srgbClr val="1B1B1B"/>
                </a:solidFill>
                <a:effectLst/>
              </a:rPr>
              <a:t>I risultati rafforzano l'idea che combinare il GLP-1 con strategie comportamentali o psicologiche potrebbe affrontare sia gli aspetti fisiologici che psicologici delle voglie, il che ci porta alla consapevolezza e al ruolo dell'alimentazione consapevole.</a:t>
            </a:r>
            <a:endParaRPr lang="it-IT" dirty="0"/>
          </a:p>
        </p:txBody>
      </p:sp>
      <p:sp>
        <p:nvSpPr>
          <p:cNvPr id="27" name="CasellaDiTesto 26">
            <a:extLst>
              <a:ext uri="{FF2B5EF4-FFF2-40B4-BE49-F238E27FC236}">
                <a16:creationId xmlns:a16="http://schemas.microsoft.com/office/drawing/2014/main" id="{F5415C84-831B-3A62-5F42-BCA5072BA724}"/>
              </a:ext>
            </a:extLst>
          </p:cNvPr>
          <p:cNvSpPr txBox="1"/>
          <p:nvPr/>
        </p:nvSpPr>
        <p:spPr>
          <a:xfrm>
            <a:off x="756795" y="3726317"/>
            <a:ext cx="10702343" cy="923330"/>
          </a:xfrm>
          <a:prstGeom prst="rect">
            <a:avLst/>
          </a:prstGeom>
          <a:noFill/>
        </p:spPr>
        <p:txBody>
          <a:bodyPr wrap="square">
            <a:spAutoFit/>
          </a:bodyPr>
          <a:lstStyle/>
          <a:p>
            <a:pPr algn="just"/>
            <a:r>
              <a:rPr lang="it-IT" dirty="0">
                <a:solidFill>
                  <a:srgbClr val="1B1B1B"/>
                </a:solidFill>
              </a:rPr>
              <a:t>I</a:t>
            </a:r>
            <a:r>
              <a:rPr lang="it-IT" b="0" i="0" dirty="0">
                <a:solidFill>
                  <a:srgbClr val="1B1B1B"/>
                </a:solidFill>
                <a:effectLst/>
              </a:rPr>
              <a:t>l GLP-1 riducendo chimicamente la fame e le voglie e </a:t>
            </a:r>
            <a:r>
              <a:rPr lang="it-IT" b="1" i="0" dirty="0">
                <a:solidFill>
                  <a:srgbClr val="1B1B1B"/>
                </a:solidFill>
                <a:effectLst/>
              </a:rPr>
              <a:t>modulando le ricompense </a:t>
            </a:r>
            <a:r>
              <a:rPr lang="it-IT" b="0" i="0" dirty="0">
                <a:solidFill>
                  <a:srgbClr val="1B1B1B"/>
                </a:solidFill>
                <a:effectLst/>
              </a:rPr>
              <a:t>per </a:t>
            </a:r>
            <a:r>
              <a:rPr lang="it-IT" b="1" i="0" dirty="0">
                <a:solidFill>
                  <a:srgbClr val="1B1B1B"/>
                </a:solidFill>
                <a:effectLst/>
              </a:rPr>
              <a:t>aumentare il gradimento </a:t>
            </a:r>
            <a:r>
              <a:rPr lang="it-IT" b="0" i="0" dirty="0">
                <a:solidFill>
                  <a:srgbClr val="1B1B1B"/>
                </a:solidFill>
                <a:effectLst/>
              </a:rPr>
              <a:t>e </a:t>
            </a:r>
            <a:r>
              <a:rPr lang="it-IT" b="1" i="0" dirty="0">
                <a:solidFill>
                  <a:srgbClr val="1B1B1B"/>
                </a:solidFill>
                <a:effectLst/>
              </a:rPr>
              <a:t>diminuire il desiderio</a:t>
            </a:r>
            <a:r>
              <a:rPr lang="it-IT" b="0" i="0" dirty="0">
                <a:solidFill>
                  <a:srgbClr val="1B1B1B"/>
                </a:solidFill>
                <a:effectLst/>
              </a:rPr>
              <a:t>, può essere la via efficace per </a:t>
            </a:r>
            <a:r>
              <a:rPr lang="it-IT" dirty="0">
                <a:solidFill>
                  <a:srgbClr val="1B1B1B"/>
                </a:solidFill>
              </a:rPr>
              <a:t>attuare cambiamenti nello stile di vita e potrebbero aiutare a mantenere ulteriormente il WL e il peso.</a:t>
            </a:r>
          </a:p>
        </p:txBody>
      </p:sp>
      <p:sp>
        <p:nvSpPr>
          <p:cNvPr id="2" name="CasellaDiTesto 1">
            <a:extLst>
              <a:ext uri="{FF2B5EF4-FFF2-40B4-BE49-F238E27FC236}">
                <a16:creationId xmlns:a16="http://schemas.microsoft.com/office/drawing/2014/main" id="{D7FDF333-6688-A61F-F291-6B7CB2B172CE}"/>
              </a:ext>
            </a:extLst>
          </p:cNvPr>
          <p:cNvSpPr txBox="1"/>
          <p:nvPr/>
        </p:nvSpPr>
        <p:spPr>
          <a:xfrm>
            <a:off x="774700" y="477964"/>
            <a:ext cx="3425810" cy="400110"/>
          </a:xfrm>
          <a:prstGeom prst="rect">
            <a:avLst/>
          </a:prstGeom>
          <a:noFill/>
        </p:spPr>
        <p:txBody>
          <a:bodyPr wrap="none" rtlCol="0">
            <a:spAutoFit/>
          </a:bodyPr>
          <a:lstStyle/>
          <a:p>
            <a:r>
              <a:rPr lang="it-IT" sz="2000" b="1" dirty="0"/>
              <a:t>GLP1 OLTRE IL CALO DEL PESO </a:t>
            </a:r>
          </a:p>
        </p:txBody>
      </p:sp>
      <p:sp>
        <p:nvSpPr>
          <p:cNvPr id="3" name="CasellaDiTesto 2">
            <a:extLst>
              <a:ext uri="{FF2B5EF4-FFF2-40B4-BE49-F238E27FC236}">
                <a16:creationId xmlns:a16="http://schemas.microsoft.com/office/drawing/2014/main" id="{D79B08DC-AEE2-97AE-188C-D575696FA7FB}"/>
              </a:ext>
            </a:extLst>
          </p:cNvPr>
          <p:cNvSpPr txBox="1"/>
          <p:nvPr/>
        </p:nvSpPr>
        <p:spPr>
          <a:xfrm>
            <a:off x="735022" y="4989666"/>
            <a:ext cx="10721955" cy="1477328"/>
          </a:xfrm>
          <a:prstGeom prst="rect">
            <a:avLst/>
          </a:prstGeom>
          <a:noFill/>
        </p:spPr>
        <p:txBody>
          <a:bodyPr wrap="square">
            <a:spAutoFit/>
          </a:bodyPr>
          <a:lstStyle/>
          <a:p>
            <a:pPr algn="just"/>
            <a:r>
              <a:rPr lang="it-IT" dirty="0">
                <a:solidFill>
                  <a:srgbClr val="1B1B1B"/>
                </a:solidFill>
              </a:rPr>
              <a:t>La </a:t>
            </a:r>
            <a:r>
              <a:rPr lang="it-IT" b="1" dirty="0">
                <a:solidFill>
                  <a:srgbClr val="1B1B1B"/>
                </a:solidFill>
              </a:rPr>
              <a:t>durata della terapia </a:t>
            </a:r>
            <a:r>
              <a:rPr lang="it-IT" dirty="0">
                <a:solidFill>
                  <a:srgbClr val="1B1B1B"/>
                </a:solidFill>
              </a:rPr>
              <a:t>può essere fondamentale infatti oltre al calo di peso, può consolidare un’abitudine, infatti</a:t>
            </a:r>
            <a:r>
              <a:rPr lang="it-IT" b="0" i="0" dirty="0">
                <a:solidFill>
                  <a:srgbClr val="1B1B1B"/>
                </a:solidFill>
                <a:effectLst/>
              </a:rPr>
              <a:t>, quando il farmaco viene interrotto – come accade nella stragrande maggioranza dei casi – l'individuo non torna alla normalità. </a:t>
            </a:r>
          </a:p>
          <a:p>
            <a:pPr algn="just"/>
            <a:r>
              <a:rPr lang="it-IT" b="0" i="0" dirty="0">
                <a:solidFill>
                  <a:srgbClr val="1B1B1B"/>
                </a:solidFill>
                <a:effectLst/>
              </a:rPr>
              <a:t>Si separa dal farmaco con un nuovo insieme di abitudini e comportamenti psicologici, riducendo la regressione e preservando i progressi.</a:t>
            </a:r>
            <a:endParaRPr lang="it-IT" dirty="0"/>
          </a:p>
        </p:txBody>
      </p:sp>
      <p:sp>
        <p:nvSpPr>
          <p:cNvPr id="5" name="CasellaDiTesto 4">
            <a:extLst>
              <a:ext uri="{FF2B5EF4-FFF2-40B4-BE49-F238E27FC236}">
                <a16:creationId xmlns:a16="http://schemas.microsoft.com/office/drawing/2014/main" id="{E428A24F-CE19-16F1-C4A7-8F59E4BF2BF0}"/>
              </a:ext>
            </a:extLst>
          </p:cNvPr>
          <p:cNvSpPr txBox="1"/>
          <p:nvPr/>
        </p:nvSpPr>
        <p:spPr>
          <a:xfrm>
            <a:off x="1894230" y="1025705"/>
            <a:ext cx="8366022" cy="369332"/>
          </a:xfrm>
          <a:prstGeom prst="rect">
            <a:avLst/>
          </a:prstGeom>
          <a:noFill/>
        </p:spPr>
        <p:txBody>
          <a:bodyPr wrap="square">
            <a:spAutoFit/>
          </a:bodyPr>
          <a:lstStyle/>
          <a:p>
            <a:pPr algn="ctr"/>
            <a:r>
              <a:rPr lang="it-IT" b="1" i="0" dirty="0">
                <a:solidFill>
                  <a:srgbClr val="FF0000"/>
                </a:solidFill>
                <a:effectLst/>
              </a:rPr>
              <a:t>Ciò che è chiaro è che gli effetti del GLP-1 vanno oltre il desiderio di cibo. </a:t>
            </a:r>
          </a:p>
        </p:txBody>
      </p:sp>
    </p:spTree>
    <p:extLst>
      <p:ext uri="{BB962C8B-B14F-4D97-AF65-F5344CB8AC3E}">
        <p14:creationId xmlns:p14="http://schemas.microsoft.com/office/powerpoint/2010/main" val="207233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63B38790-7AD1-9D21-BB95-B3205B974532}"/>
              </a:ext>
            </a:extLst>
          </p:cNvPr>
          <p:cNvSpPr txBox="1"/>
          <p:nvPr/>
        </p:nvSpPr>
        <p:spPr>
          <a:xfrm>
            <a:off x="572729" y="2857415"/>
            <a:ext cx="11046542" cy="2308324"/>
          </a:xfrm>
          <a:prstGeom prst="rect">
            <a:avLst/>
          </a:prstGeom>
          <a:noFill/>
        </p:spPr>
        <p:txBody>
          <a:bodyPr wrap="square">
            <a:spAutoFit/>
          </a:bodyPr>
          <a:lstStyle/>
          <a:p>
            <a:pPr algn="just"/>
            <a:r>
              <a:rPr lang="it-IT" b="0" i="0" dirty="0">
                <a:solidFill>
                  <a:srgbClr val="1B1B1B"/>
                </a:solidFill>
                <a:effectLst/>
              </a:rPr>
              <a:t>Una volta che il chiacchiericcio invadente si è placato, l'intenzione non è più in competizione con la ruminazione. </a:t>
            </a:r>
          </a:p>
          <a:p>
            <a:pPr algn="just"/>
            <a:endParaRPr lang="it-IT" b="0" i="0" dirty="0">
              <a:solidFill>
                <a:srgbClr val="1B1B1B"/>
              </a:solidFill>
              <a:effectLst/>
            </a:endParaRPr>
          </a:p>
          <a:p>
            <a:pPr algn="just"/>
            <a:r>
              <a:rPr lang="it-IT" b="0" i="0" dirty="0">
                <a:solidFill>
                  <a:srgbClr val="1B1B1B"/>
                </a:solidFill>
                <a:effectLst/>
              </a:rPr>
              <a:t>Potrebbe essere il momento perfetto per introdurre consapevolezza, alimentazione sana e abitudini di movimento. Quando farmaci e abitudini sane vengono adottati contemporaneamente, il successo sulla bilancia amplifica la motivazione, che a sua volta alimenta ulteriori azioni. </a:t>
            </a:r>
          </a:p>
          <a:p>
            <a:pPr algn="just"/>
            <a:endParaRPr lang="it-IT" dirty="0">
              <a:solidFill>
                <a:srgbClr val="1B1B1B"/>
              </a:solidFill>
            </a:endParaRPr>
          </a:p>
          <a:p>
            <a:pPr algn="just"/>
            <a:r>
              <a:rPr lang="it-IT" b="0" i="0" dirty="0">
                <a:solidFill>
                  <a:srgbClr val="1B1B1B"/>
                </a:solidFill>
                <a:effectLst/>
              </a:rPr>
              <a:t>L'azione alimenta la motivazione. </a:t>
            </a:r>
            <a:r>
              <a:rPr lang="it-IT" dirty="0">
                <a:solidFill>
                  <a:srgbClr val="1B1B1B"/>
                </a:solidFill>
              </a:rPr>
              <a:t>	</a:t>
            </a:r>
            <a:r>
              <a:rPr lang="it-IT" b="0" i="0" dirty="0">
                <a:solidFill>
                  <a:srgbClr val="1B1B1B"/>
                </a:solidFill>
                <a:effectLst/>
              </a:rPr>
              <a:t>La salute diventa un'abitudine. </a:t>
            </a:r>
          </a:p>
          <a:p>
            <a:pPr algn="just"/>
            <a:endParaRPr lang="it-IT" b="0" i="0" dirty="0">
              <a:solidFill>
                <a:srgbClr val="1B1B1B"/>
              </a:solidFill>
              <a:effectLst/>
            </a:endParaRPr>
          </a:p>
        </p:txBody>
      </p:sp>
      <p:sp>
        <p:nvSpPr>
          <p:cNvPr id="14" name="CasellaDiTesto 13">
            <a:extLst>
              <a:ext uri="{FF2B5EF4-FFF2-40B4-BE49-F238E27FC236}">
                <a16:creationId xmlns:a16="http://schemas.microsoft.com/office/drawing/2014/main" id="{CEEA9CAA-F4F1-601A-F271-509BE0958266}"/>
              </a:ext>
            </a:extLst>
          </p:cNvPr>
          <p:cNvSpPr txBox="1"/>
          <p:nvPr/>
        </p:nvSpPr>
        <p:spPr>
          <a:xfrm>
            <a:off x="604684" y="6274140"/>
            <a:ext cx="3728571" cy="369332"/>
          </a:xfrm>
          <a:prstGeom prst="rect">
            <a:avLst/>
          </a:prstGeom>
          <a:noFill/>
        </p:spPr>
        <p:txBody>
          <a:bodyPr wrap="square">
            <a:spAutoFit/>
          </a:bodyPr>
          <a:lstStyle/>
          <a:p>
            <a:pPr algn="l"/>
            <a:r>
              <a:rPr lang="it-IT" sz="1400" b="0" i="1" dirty="0">
                <a:solidFill>
                  <a:srgbClr val="1B1B1B"/>
                </a:solidFill>
                <a:effectLst/>
              </a:rPr>
              <a:t>Geoff Cook. </a:t>
            </a:r>
            <a:r>
              <a:rPr lang="it-IT" sz="1400" b="0" i="1" dirty="0" err="1">
                <a:solidFill>
                  <a:srgbClr val="1B1B1B"/>
                </a:solidFill>
                <a:effectLst/>
              </a:rPr>
              <a:t>Cureus</a:t>
            </a:r>
            <a:r>
              <a:rPr lang="it-IT" sz="1400" b="0" i="1" dirty="0">
                <a:solidFill>
                  <a:srgbClr val="1B1B1B"/>
                </a:solidFill>
                <a:effectLst/>
              </a:rPr>
              <a:t>,</a:t>
            </a:r>
            <a:r>
              <a:rPr lang="it-IT" sz="1400" i="1" dirty="0">
                <a:solidFill>
                  <a:srgbClr val="1B1B1B"/>
                </a:solidFill>
              </a:rPr>
              <a:t> </a:t>
            </a:r>
            <a:r>
              <a:rPr lang="it-IT" sz="1400" b="0" i="1" dirty="0">
                <a:solidFill>
                  <a:srgbClr val="1B1B1B"/>
                </a:solidFill>
                <a:effectLst/>
              </a:rPr>
              <a:t>2026 </a:t>
            </a:r>
            <a:r>
              <a:rPr lang="it-IT" sz="1400" b="0" i="1" dirty="0" err="1">
                <a:solidFill>
                  <a:srgbClr val="1B1B1B"/>
                </a:solidFill>
                <a:effectLst/>
              </a:rPr>
              <a:t>Jan</a:t>
            </a:r>
            <a:r>
              <a:rPr lang="it-IT" sz="1400" b="0" i="1" dirty="0">
                <a:solidFill>
                  <a:srgbClr val="1B1B1B"/>
                </a:solidFill>
                <a:effectLst/>
              </a:rPr>
              <a:t> 5;18(1):e100818</a:t>
            </a:r>
            <a:r>
              <a:rPr lang="it-IT" b="0" i="0" dirty="0">
                <a:solidFill>
                  <a:srgbClr val="1B1B1B"/>
                </a:solidFill>
                <a:effectLst/>
                <a:latin typeface="Source Sans Pro Web"/>
              </a:rPr>
              <a:t> </a:t>
            </a:r>
            <a:endParaRPr lang="it-IT" dirty="0"/>
          </a:p>
        </p:txBody>
      </p:sp>
      <p:sp>
        <p:nvSpPr>
          <p:cNvPr id="4" name="CasellaDiTesto 3">
            <a:extLst>
              <a:ext uri="{FF2B5EF4-FFF2-40B4-BE49-F238E27FC236}">
                <a16:creationId xmlns:a16="http://schemas.microsoft.com/office/drawing/2014/main" id="{CE938986-C08E-73CE-B525-ECA81EE2C555}"/>
              </a:ext>
            </a:extLst>
          </p:cNvPr>
          <p:cNvSpPr txBox="1"/>
          <p:nvPr/>
        </p:nvSpPr>
        <p:spPr>
          <a:xfrm>
            <a:off x="1740828" y="583860"/>
            <a:ext cx="7807367" cy="400110"/>
          </a:xfrm>
          <a:prstGeom prst="rect">
            <a:avLst/>
          </a:prstGeom>
          <a:noFill/>
        </p:spPr>
        <p:txBody>
          <a:bodyPr wrap="square">
            <a:spAutoFit/>
          </a:bodyPr>
          <a:lstStyle/>
          <a:p>
            <a:pPr algn="ctr"/>
            <a:r>
              <a:rPr lang="it-IT" sz="2000" b="1" dirty="0"/>
              <a:t>I GLP 1 HANNO MODIFICATO IL TRATTAMENTO NUTRIZIONALE?</a:t>
            </a:r>
            <a:endParaRPr lang="it-IT" sz="2000" dirty="0"/>
          </a:p>
        </p:txBody>
      </p:sp>
      <p:pic>
        <p:nvPicPr>
          <p:cNvPr id="7170" name="Picture 2" descr="Si No Yes No Spanish Sticker: immagine vettoriale stock (royalty free)  251260081 | Shutterstock">
            <a:extLst>
              <a:ext uri="{FF2B5EF4-FFF2-40B4-BE49-F238E27FC236}">
                <a16:creationId xmlns:a16="http://schemas.microsoft.com/office/drawing/2014/main" id="{ED127F76-5062-ECCB-BDB9-D0EDE7767D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11"/>
          <a:stretch/>
        </p:blipFill>
        <p:spPr bwMode="auto">
          <a:xfrm>
            <a:off x="4450253" y="1095674"/>
            <a:ext cx="2109745" cy="1544287"/>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BDD6319B-020D-EF73-2140-D1C2E97521D3}"/>
              </a:ext>
            </a:extLst>
          </p:cNvPr>
          <p:cNvSpPr txBox="1"/>
          <p:nvPr/>
        </p:nvSpPr>
        <p:spPr>
          <a:xfrm>
            <a:off x="395748" y="5412721"/>
            <a:ext cx="4751439" cy="369332"/>
          </a:xfrm>
          <a:prstGeom prst="rect">
            <a:avLst/>
          </a:prstGeom>
          <a:noFill/>
        </p:spPr>
        <p:txBody>
          <a:bodyPr wrap="square">
            <a:spAutoFit/>
          </a:bodyPr>
          <a:lstStyle/>
          <a:p>
            <a:pPr algn="just"/>
            <a:r>
              <a:rPr lang="it-IT" b="0" i="0" dirty="0">
                <a:solidFill>
                  <a:srgbClr val="1B1B1B"/>
                </a:solidFill>
                <a:effectLst/>
              </a:rPr>
              <a:t>È così che i percorsi di salute si approfondiscono:</a:t>
            </a:r>
            <a:endParaRPr lang="it-IT" dirty="0"/>
          </a:p>
        </p:txBody>
      </p:sp>
      <p:pic>
        <p:nvPicPr>
          <p:cNvPr id="7172" name="Picture 4" descr="PROGRAMMA E TABELLE MEZZA MARATONA - Runner 451">
            <a:extLst>
              <a:ext uri="{FF2B5EF4-FFF2-40B4-BE49-F238E27FC236}">
                <a16:creationId xmlns:a16="http://schemas.microsoft.com/office/drawing/2014/main" id="{0012D818-F5A3-00D8-9431-E237DE789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188" y="4964195"/>
            <a:ext cx="2518916" cy="16792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oster, Quadro Triathlon swim bike run triathlete man training for ironman  race concept, 40x40 cm">
            <a:extLst>
              <a:ext uri="{FF2B5EF4-FFF2-40B4-BE49-F238E27FC236}">
                <a16:creationId xmlns:a16="http://schemas.microsoft.com/office/drawing/2014/main" id="{21A19C31-0BC4-CF5C-7F0B-616904930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291" y="4590988"/>
            <a:ext cx="2052484" cy="205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7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9B4B1A-E7F0-52EB-5CB9-1EDB207489BB}"/>
              </a:ext>
            </a:extLst>
          </p:cNvPr>
          <p:cNvSpPr txBox="1"/>
          <p:nvPr/>
        </p:nvSpPr>
        <p:spPr>
          <a:xfrm>
            <a:off x="440692" y="270534"/>
            <a:ext cx="11349317" cy="400110"/>
          </a:xfrm>
          <a:prstGeom prst="rect">
            <a:avLst/>
          </a:prstGeom>
          <a:noFill/>
        </p:spPr>
        <p:txBody>
          <a:bodyPr wrap="square">
            <a:spAutoFit/>
          </a:bodyPr>
          <a:lstStyle/>
          <a:p>
            <a:pPr algn="just"/>
            <a:r>
              <a:rPr lang="it-IT" sz="2000" b="1" i="0" dirty="0">
                <a:solidFill>
                  <a:srgbClr val="1B1B1B"/>
                </a:solidFill>
                <a:effectLst/>
              </a:rPr>
              <a:t>L'OBESITÀ È UNA MALATTIA CRONICA ASSOCIATA A GRAVI COMPLICANZE E AUMENTO DELLA MORTALITÀ. </a:t>
            </a:r>
          </a:p>
        </p:txBody>
      </p:sp>
      <p:sp>
        <p:nvSpPr>
          <p:cNvPr id="9" name="TextBox 26">
            <a:extLst>
              <a:ext uri="{FF2B5EF4-FFF2-40B4-BE49-F238E27FC236}">
                <a16:creationId xmlns:a16="http://schemas.microsoft.com/office/drawing/2014/main" id="{439349A8-FA83-6902-9275-AD89870597C3}"/>
              </a:ext>
            </a:extLst>
          </p:cNvPr>
          <p:cNvSpPr txBox="1"/>
          <p:nvPr/>
        </p:nvSpPr>
        <p:spPr>
          <a:xfrm>
            <a:off x="357648" y="6199258"/>
            <a:ext cx="11417991" cy="453586"/>
          </a:xfrm>
          <a:prstGeom prst="rect">
            <a:avLst/>
          </a:prstGeom>
          <a:noFill/>
        </p:spPr>
        <p:txBody>
          <a:bodyPr wrap="square" lIns="120227" tIns="61976" rIns="120227" bIns="61976" rtlCol="0" anchor="b">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Knowler</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et al. N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Engl</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J Med 2002; 2. Li et al. Lancet Diabetes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Endocrinol</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067" b="0" i="1" u="none" strike="noStrike" kern="1200" cap="none" spc="0" normalizeH="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3.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Datillo</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et al. Am J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Clin</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Nutr</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1992; 4. Wing et al. Diabetes Care 2011;</a:t>
            </a:r>
          </a:p>
          <a:p>
            <a:pPr marR="0" lvl="0" algn="l" defTabSz="914400" rtl="0" eaLnBrk="1" fontAlgn="auto" latinLnBrk="0" hangingPunct="1">
              <a:lnSpc>
                <a:spcPct val="100000"/>
              </a:lnSpc>
              <a:spcBef>
                <a:spcPts val="0"/>
              </a:spcBef>
              <a:spcAft>
                <a:spcPts val="0"/>
              </a:spcAft>
              <a:buClrTx/>
              <a:buSzTx/>
              <a:tabLst/>
              <a:defRPr/>
            </a:pP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5. Foster et al. Arch Intern Med 2009; 6. Kuna et al. Sleep 2013; 7.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Warkentin</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et al.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Obes</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Rev 2014; 8. Wright et al. J Health </a:t>
            </a:r>
            <a:r>
              <a:rPr kumimoji="0" lang="en-US" sz="1067" b="0" i="1" u="none" strike="noStrike" kern="1200" cap="none" spc="0" normalizeH="0" baseline="0" noProof="0" dirty="0" err="1">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Psychol</a:t>
            </a:r>
            <a:r>
              <a:rPr kumimoji="0" lang="en-US" sz="1067" b="0" i="1"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 2013</a:t>
            </a:r>
          </a:p>
        </p:txBody>
      </p:sp>
      <p:sp>
        <p:nvSpPr>
          <p:cNvPr id="11" name="TextBox 11">
            <a:extLst>
              <a:ext uri="{FF2B5EF4-FFF2-40B4-BE49-F238E27FC236}">
                <a16:creationId xmlns:a16="http://schemas.microsoft.com/office/drawing/2014/main" id="{46F009BC-B490-E14E-D16F-4DAB69D68EA9}"/>
              </a:ext>
            </a:extLst>
          </p:cNvPr>
          <p:cNvSpPr txBox="1">
            <a:spLocks noChangeArrowheads="1"/>
          </p:cNvSpPr>
          <p:nvPr/>
        </p:nvSpPr>
        <p:spPr bwMode="auto">
          <a:xfrm>
            <a:off x="4127500" y="3314743"/>
            <a:ext cx="1939144"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Miglioramento</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del profile </a:t>
            </a: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lipidico</a:t>
            </a:r>
            <a:endParaRPr kumimoji="0" lang="en-US" sz="1467"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 name="Rounded Rectangle 12">
            <a:extLst>
              <a:ext uri="{FF2B5EF4-FFF2-40B4-BE49-F238E27FC236}">
                <a16:creationId xmlns:a16="http://schemas.microsoft.com/office/drawing/2014/main" id="{3B17225D-4C88-B2CE-9E83-054D4D1B66A8}"/>
              </a:ext>
            </a:extLst>
          </p:cNvPr>
          <p:cNvSpPr/>
          <p:nvPr/>
        </p:nvSpPr>
        <p:spPr>
          <a:xfrm>
            <a:off x="-16532" y="1779862"/>
            <a:ext cx="12208535" cy="466269"/>
          </a:xfrm>
          <a:prstGeom prst="roundRect">
            <a:avLst>
              <a:gd name="adj" fmla="val 0"/>
            </a:avLst>
          </a:prstGeom>
          <a:solidFill>
            <a:schemeClr val="accent2"/>
          </a:solidFill>
          <a:ln w="38100">
            <a:noFill/>
          </a:ln>
          <a:effectLst/>
          <a:scene3d>
            <a:camera prst="orthographicFront">
              <a:rot lat="0" lon="0" rev="0"/>
            </a:camera>
            <a:lightRig rig="contrasting" dir="t">
              <a:rot lat="0" lon="0" rev="7800000"/>
            </a:lightRig>
          </a:scene3d>
          <a:sp3d/>
        </p:spPr>
        <p:txBody>
          <a:bodyPr wrap="square" lIns="96000" tIns="48000" rIns="96000" bIns="48000" anchor="ctr">
            <a:spAutoFit/>
          </a:bodyPr>
          <a:lstStyle/>
          <a:p>
            <a:pPr marL="0" marR="0" lvl="0" indent="-476239" algn="ctr" defTabSz="914400" rtl="0" eaLnBrk="1" fontAlgn="auto" latinLnBrk="0" hangingPunct="1">
              <a:lnSpc>
                <a:spcPct val="100000"/>
              </a:lnSpc>
              <a:spcBef>
                <a:spcPts val="0"/>
              </a:spcBef>
              <a:spcAft>
                <a:spcPts val="0"/>
              </a:spcAft>
              <a:buClr>
                <a:srgbClr val="0000CC"/>
              </a:buClr>
              <a:buSzPct val="150000"/>
              <a:buFontTx/>
              <a:buNone/>
              <a:tabLst/>
              <a:defRPr/>
            </a:pPr>
            <a:r>
              <a:rPr lang="it-IT" sz="2400" b="0" i="0" u="none" strike="noStrike" dirty="0">
                <a:solidFill>
                  <a:srgbClr val="000000"/>
                </a:solidFill>
                <a:effectLst/>
                <a:latin typeface="Segoe UI Web (West European)"/>
              </a:rPr>
              <a:t>Benefici della perdita di peso del 5-10%</a:t>
            </a:r>
            <a:endParaRPr kumimoji="0" lang="en-US" sz="2133" b="0" i="0" u="none" strike="noStrike" kern="1200" cap="none" spc="0" normalizeH="0" baseline="0" noProof="0" dirty="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3" name="Group 188">
            <a:extLst>
              <a:ext uri="{FF2B5EF4-FFF2-40B4-BE49-F238E27FC236}">
                <a16:creationId xmlns:a16="http://schemas.microsoft.com/office/drawing/2014/main" id="{AB280F5D-7821-C6B2-DA2F-64D1AC9DCE9D}"/>
              </a:ext>
            </a:extLst>
          </p:cNvPr>
          <p:cNvGrpSpPr/>
          <p:nvPr/>
        </p:nvGrpSpPr>
        <p:grpSpPr>
          <a:xfrm>
            <a:off x="440692" y="2187963"/>
            <a:ext cx="1775883" cy="3454135"/>
            <a:chOff x="349569" y="1640971"/>
            <a:chExt cx="1331912" cy="2590601"/>
          </a:xfrm>
        </p:grpSpPr>
        <p:sp>
          <p:nvSpPr>
            <p:cNvPr id="14" name="Down Arrow 11">
              <a:extLst>
                <a:ext uri="{FF2B5EF4-FFF2-40B4-BE49-F238E27FC236}">
                  <a16:creationId xmlns:a16="http://schemas.microsoft.com/office/drawing/2014/main" id="{74F7E3B8-9824-5DB7-7C64-2575D04253F6}"/>
                </a:ext>
              </a:extLst>
            </p:cNvPr>
            <p:cNvSpPr/>
            <p:nvPr/>
          </p:nvSpPr>
          <p:spPr>
            <a:xfrm>
              <a:off x="714535" y="1640971"/>
              <a:ext cx="601980" cy="640751"/>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5" name="TextBox 10">
              <a:extLst>
                <a:ext uri="{FF2B5EF4-FFF2-40B4-BE49-F238E27FC236}">
                  <a16:creationId xmlns:a16="http://schemas.microsoft.com/office/drawing/2014/main" id="{CB4BEAA8-91F2-84AC-4F3D-505724720E13}"/>
                </a:ext>
              </a:extLst>
            </p:cNvPr>
            <p:cNvSpPr txBox="1">
              <a:spLocks noChangeArrowheads="1"/>
            </p:cNvSpPr>
            <p:nvPr/>
          </p:nvSpPr>
          <p:spPr bwMode="auto">
            <a:xfrm>
              <a:off x="349569" y="2482881"/>
              <a:ext cx="1331912"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Riduzione</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del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rischio</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di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diabete</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2</a:t>
              </a:r>
              <a:endParaRPr kumimoji="0" lang="en-US" sz="1467"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6" name="Group 5">
              <a:extLst>
                <a:ext uri="{FF2B5EF4-FFF2-40B4-BE49-F238E27FC236}">
                  <a16:creationId xmlns:a16="http://schemas.microsoft.com/office/drawing/2014/main" id="{1C203637-3D6B-6191-4DFA-A85A0489ED71}"/>
                </a:ext>
              </a:extLst>
            </p:cNvPr>
            <p:cNvGrpSpPr/>
            <p:nvPr/>
          </p:nvGrpSpPr>
          <p:grpSpPr>
            <a:xfrm>
              <a:off x="605125" y="3407172"/>
              <a:ext cx="820800" cy="824400"/>
              <a:chOff x="3309338" y="4051904"/>
              <a:chExt cx="716303" cy="710595"/>
            </a:xfrm>
          </p:grpSpPr>
          <p:sp>
            <p:nvSpPr>
              <p:cNvPr id="17" name="Freeform 347">
                <a:extLst>
                  <a:ext uri="{FF2B5EF4-FFF2-40B4-BE49-F238E27FC236}">
                    <a16:creationId xmlns:a16="http://schemas.microsoft.com/office/drawing/2014/main" id="{356BA674-3CE2-3F38-EF64-73401D0EA326}"/>
                  </a:ext>
                </a:extLst>
              </p:cNvPr>
              <p:cNvSpPr>
                <a:spLocks/>
              </p:cNvSpPr>
              <p:nvPr/>
            </p:nvSpPr>
            <p:spPr bwMode="auto">
              <a:xfrm>
                <a:off x="3309338" y="4051904"/>
                <a:ext cx="716303" cy="710595"/>
              </a:xfrm>
              <a:custGeom>
                <a:avLst/>
                <a:gdLst>
                  <a:gd name="T0" fmla="*/ 256 w 256"/>
                  <a:gd name="T1" fmla="*/ 233 h 255"/>
                  <a:gd name="T2" fmla="*/ 234 w 256"/>
                  <a:gd name="T3" fmla="*/ 255 h 255"/>
                  <a:gd name="T4" fmla="*/ 22 w 256"/>
                  <a:gd name="T5" fmla="*/ 255 h 255"/>
                  <a:gd name="T6" fmla="*/ 0 w 256"/>
                  <a:gd name="T7" fmla="*/ 233 h 255"/>
                  <a:gd name="T8" fmla="*/ 0 w 256"/>
                  <a:gd name="T9" fmla="*/ 22 h 255"/>
                  <a:gd name="T10" fmla="*/ 22 w 256"/>
                  <a:gd name="T11" fmla="*/ 0 h 255"/>
                  <a:gd name="T12" fmla="*/ 234 w 256"/>
                  <a:gd name="T13" fmla="*/ 0 h 255"/>
                  <a:gd name="T14" fmla="*/ 256 w 256"/>
                  <a:gd name="T15" fmla="*/ 22 h 255"/>
                  <a:gd name="T16" fmla="*/ 256 w 256"/>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256" y="233"/>
                    </a:moveTo>
                    <a:cubicBezTo>
                      <a:pt x="256" y="245"/>
                      <a:pt x="246" y="255"/>
                      <a:pt x="234" y="255"/>
                    </a:cubicBezTo>
                    <a:cubicBezTo>
                      <a:pt x="22" y="255"/>
                      <a:pt x="22" y="255"/>
                      <a:pt x="22" y="255"/>
                    </a:cubicBezTo>
                    <a:cubicBezTo>
                      <a:pt x="10" y="255"/>
                      <a:pt x="0" y="245"/>
                      <a:pt x="0" y="233"/>
                    </a:cubicBezTo>
                    <a:cubicBezTo>
                      <a:pt x="0" y="22"/>
                      <a:pt x="0" y="22"/>
                      <a:pt x="0" y="22"/>
                    </a:cubicBezTo>
                    <a:cubicBezTo>
                      <a:pt x="0" y="10"/>
                      <a:pt x="10" y="0"/>
                      <a:pt x="22" y="0"/>
                    </a:cubicBezTo>
                    <a:cubicBezTo>
                      <a:pt x="234" y="0"/>
                      <a:pt x="234" y="0"/>
                      <a:pt x="234" y="0"/>
                    </a:cubicBezTo>
                    <a:cubicBezTo>
                      <a:pt x="246" y="0"/>
                      <a:pt x="256" y="10"/>
                      <a:pt x="256" y="22"/>
                    </a:cubicBezTo>
                    <a:lnTo>
                      <a:pt x="256" y="233"/>
                    </a:lnTo>
                    <a:close/>
                  </a:path>
                </a:pathLst>
              </a:custGeom>
              <a:solidFill>
                <a:srgbClr val="0019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8" name="Group 29">
                <a:extLst>
                  <a:ext uri="{FF2B5EF4-FFF2-40B4-BE49-F238E27FC236}">
                    <a16:creationId xmlns:a16="http://schemas.microsoft.com/office/drawing/2014/main" id="{D3196E79-168E-7CB4-4276-02A0EA129960}"/>
                  </a:ext>
                </a:extLst>
              </p:cNvPr>
              <p:cNvGrpSpPr/>
              <p:nvPr/>
            </p:nvGrpSpPr>
            <p:grpSpPr>
              <a:xfrm>
                <a:off x="3538322" y="4130627"/>
                <a:ext cx="258335" cy="553149"/>
                <a:chOff x="3898900" y="311150"/>
                <a:chExt cx="215900" cy="462286"/>
              </a:xfrm>
            </p:grpSpPr>
            <p:sp>
              <p:nvSpPr>
                <p:cNvPr id="19" name="Rounded Rectangle 30">
                  <a:extLst>
                    <a:ext uri="{FF2B5EF4-FFF2-40B4-BE49-F238E27FC236}">
                      <a16:creationId xmlns:a16="http://schemas.microsoft.com/office/drawing/2014/main" id="{ADDD923C-9B0D-0C1D-09EA-D6ED4177DAB0}"/>
                    </a:ext>
                  </a:extLst>
                </p:cNvPr>
                <p:cNvSpPr/>
                <p:nvPr/>
              </p:nvSpPr>
              <p:spPr>
                <a:xfrm>
                  <a:off x="3898900" y="311150"/>
                  <a:ext cx="215900" cy="399850"/>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 name="Rounded Rectangle 31">
                  <a:extLst>
                    <a:ext uri="{FF2B5EF4-FFF2-40B4-BE49-F238E27FC236}">
                      <a16:creationId xmlns:a16="http://schemas.microsoft.com/office/drawing/2014/main" id="{E6D24439-7E18-93A9-3FB3-EB1575B195EA}"/>
                    </a:ext>
                  </a:extLst>
                </p:cNvPr>
                <p:cNvSpPr/>
                <p:nvPr/>
              </p:nvSpPr>
              <p:spPr>
                <a:xfrm>
                  <a:off x="3916362" y="335644"/>
                  <a:ext cx="180975" cy="224744"/>
                </a:xfrm>
                <a:prstGeom prst="roundRect">
                  <a:avLst/>
                </a:prstGeom>
                <a:solidFill>
                  <a:srgbClr val="0019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1" name="Oval 32">
                  <a:extLst>
                    <a:ext uri="{FF2B5EF4-FFF2-40B4-BE49-F238E27FC236}">
                      <a16:creationId xmlns:a16="http://schemas.microsoft.com/office/drawing/2014/main" id="{E3ECCF59-F3A9-FA93-FAD1-F556621DBF63}"/>
                    </a:ext>
                  </a:extLst>
                </p:cNvPr>
                <p:cNvSpPr/>
                <p:nvPr/>
              </p:nvSpPr>
              <p:spPr>
                <a:xfrm>
                  <a:off x="3962971" y="579860"/>
                  <a:ext cx="87756" cy="87756"/>
                </a:xfrm>
                <a:prstGeom prst="ellipse">
                  <a:avLst/>
                </a:prstGeom>
                <a:solidFill>
                  <a:srgbClr val="0019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 name="Oval 33">
                  <a:extLst>
                    <a:ext uri="{FF2B5EF4-FFF2-40B4-BE49-F238E27FC236}">
                      <a16:creationId xmlns:a16="http://schemas.microsoft.com/office/drawing/2014/main" id="{0CDF0C10-2119-6D30-8B4F-81E9D91CFF9E}"/>
                    </a:ext>
                  </a:extLst>
                </p:cNvPr>
                <p:cNvSpPr/>
                <p:nvPr/>
              </p:nvSpPr>
              <p:spPr>
                <a:xfrm>
                  <a:off x="3909718" y="624399"/>
                  <a:ext cx="53253" cy="53253"/>
                </a:xfrm>
                <a:prstGeom prst="ellipse">
                  <a:avLst/>
                </a:prstGeom>
                <a:solidFill>
                  <a:srgbClr val="0019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3" name="Oval 34">
                  <a:extLst>
                    <a:ext uri="{FF2B5EF4-FFF2-40B4-BE49-F238E27FC236}">
                      <a16:creationId xmlns:a16="http://schemas.microsoft.com/office/drawing/2014/main" id="{4BC40BFF-B7D8-0657-4A4E-52428634FB92}"/>
                    </a:ext>
                  </a:extLst>
                </p:cNvPr>
                <p:cNvSpPr/>
                <p:nvPr/>
              </p:nvSpPr>
              <p:spPr>
                <a:xfrm>
                  <a:off x="4049139" y="624399"/>
                  <a:ext cx="53253" cy="53253"/>
                </a:xfrm>
                <a:prstGeom prst="ellipse">
                  <a:avLst/>
                </a:prstGeom>
                <a:solidFill>
                  <a:srgbClr val="0019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4" name="Rectangle 35">
                  <a:extLst>
                    <a:ext uri="{FF2B5EF4-FFF2-40B4-BE49-F238E27FC236}">
                      <a16:creationId xmlns:a16="http://schemas.microsoft.com/office/drawing/2014/main" id="{11945AC1-41DD-83AA-4F10-47DEF6C835E9}"/>
                    </a:ext>
                  </a:extLst>
                </p:cNvPr>
                <p:cNvSpPr/>
                <p:nvPr/>
              </p:nvSpPr>
              <p:spPr>
                <a:xfrm>
                  <a:off x="3983989" y="689098"/>
                  <a:ext cx="45719" cy="8433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5" name="Freeform 1118">
                  <a:extLst>
                    <a:ext uri="{FF2B5EF4-FFF2-40B4-BE49-F238E27FC236}">
                      <a16:creationId xmlns:a16="http://schemas.microsoft.com/office/drawing/2014/main" id="{D2B34F45-D86E-CFFC-57F3-7CB34C7CFB0B}"/>
                    </a:ext>
                  </a:extLst>
                </p:cNvPr>
                <p:cNvSpPr>
                  <a:spLocks/>
                </p:cNvSpPr>
                <p:nvPr/>
              </p:nvSpPr>
              <p:spPr bwMode="auto">
                <a:xfrm>
                  <a:off x="3971949" y="377932"/>
                  <a:ext cx="69797" cy="131692"/>
                </a:xfrm>
                <a:custGeom>
                  <a:avLst/>
                  <a:gdLst>
                    <a:gd name="T0" fmla="*/ 54 w 108"/>
                    <a:gd name="T1" fmla="*/ 204 h 204"/>
                    <a:gd name="T2" fmla="*/ 108 w 108"/>
                    <a:gd name="T3" fmla="*/ 150 h 204"/>
                    <a:gd name="T4" fmla="*/ 54 w 108"/>
                    <a:gd name="T5" fmla="*/ 0 h 204"/>
                    <a:gd name="T6" fmla="*/ 0 w 108"/>
                    <a:gd name="T7" fmla="*/ 150 h 204"/>
                    <a:gd name="T8" fmla="*/ 54 w 108"/>
                    <a:gd name="T9" fmla="*/ 204 h 204"/>
                  </a:gdLst>
                  <a:ahLst/>
                  <a:cxnLst>
                    <a:cxn ang="0">
                      <a:pos x="T0" y="T1"/>
                    </a:cxn>
                    <a:cxn ang="0">
                      <a:pos x="T2" y="T3"/>
                    </a:cxn>
                    <a:cxn ang="0">
                      <a:pos x="T4" y="T5"/>
                    </a:cxn>
                    <a:cxn ang="0">
                      <a:pos x="T6" y="T7"/>
                    </a:cxn>
                    <a:cxn ang="0">
                      <a:pos x="T8" y="T9"/>
                    </a:cxn>
                  </a:cxnLst>
                  <a:rect l="0" t="0" r="r" b="b"/>
                  <a:pathLst>
                    <a:path w="108" h="204">
                      <a:moveTo>
                        <a:pt x="54" y="204"/>
                      </a:moveTo>
                      <a:cubicBezTo>
                        <a:pt x="88" y="204"/>
                        <a:pt x="108" y="173"/>
                        <a:pt x="108" y="150"/>
                      </a:cubicBezTo>
                      <a:cubicBezTo>
                        <a:pt x="108" y="107"/>
                        <a:pt x="63" y="58"/>
                        <a:pt x="54" y="0"/>
                      </a:cubicBezTo>
                      <a:cubicBezTo>
                        <a:pt x="44" y="57"/>
                        <a:pt x="0" y="107"/>
                        <a:pt x="0" y="150"/>
                      </a:cubicBezTo>
                      <a:cubicBezTo>
                        <a:pt x="0" y="173"/>
                        <a:pt x="20" y="204"/>
                        <a:pt x="54" y="204"/>
                      </a:cubicBezTo>
                    </a:path>
                  </a:pathLst>
                </a:custGeom>
                <a:solidFill>
                  <a:schemeClr val="bg1"/>
                </a:solidFill>
                <a:ln>
                  <a:solidFill>
                    <a:schemeClr val="bg1"/>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grpSp>
      <p:grpSp>
        <p:nvGrpSpPr>
          <p:cNvPr id="26" name="Group 189">
            <a:extLst>
              <a:ext uri="{FF2B5EF4-FFF2-40B4-BE49-F238E27FC236}">
                <a16:creationId xmlns:a16="http://schemas.microsoft.com/office/drawing/2014/main" id="{01350655-1BB9-E8A5-7624-F3F90B30EF23}"/>
              </a:ext>
            </a:extLst>
          </p:cNvPr>
          <p:cNvGrpSpPr/>
          <p:nvPr/>
        </p:nvGrpSpPr>
        <p:grpSpPr>
          <a:xfrm>
            <a:off x="2288117" y="2187963"/>
            <a:ext cx="1775883" cy="3454135"/>
            <a:chOff x="1735138" y="1640971"/>
            <a:chExt cx="1331912" cy="2590601"/>
          </a:xfrm>
        </p:grpSpPr>
        <p:sp>
          <p:nvSpPr>
            <p:cNvPr id="27" name="TextBox 10">
              <a:extLst>
                <a:ext uri="{FF2B5EF4-FFF2-40B4-BE49-F238E27FC236}">
                  <a16:creationId xmlns:a16="http://schemas.microsoft.com/office/drawing/2014/main" id="{A17DFFD6-7CB8-2C7E-B32D-E86C9AF595AE}"/>
                </a:ext>
              </a:extLst>
            </p:cNvPr>
            <p:cNvSpPr txBox="1">
              <a:spLocks noChangeArrowheads="1"/>
            </p:cNvSpPr>
            <p:nvPr/>
          </p:nvSpPr>
          <p:spPr bwMode="auto">
            <a:xfrm>
              <a:off x="1735138" y="2487645"/>
              <a:ext cx="1331912" cy="57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Riduzione</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della</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mortalità</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per </a:t>
              </a: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cardiopatie</a:t>
              </a:r>
              <a:endParaRPr kumimoji="0" lang="en-US" sz="1467"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28" name="Group 25">
              <a:extLst>
                <a:ext uri="{FF2B5EF4-FFF2-40B4-BE49-F238E27FC236}">
                  <a16:creationId xmlns:a16="http://schemas.microsoft.com/office/drawing/2014/main" id="{1AA87670-B607-E80B-CC3E-82A09537EE74}"/>
                </a:ext>
              </a:extLst>
            </p:cNvPr>
            <p:cNvGrpSpPr/>
            <p:nvPr/>
          </p:nvGrpSpPr>
          <p:grpSpPr>
            <a:xfrm>
              <a:off x="1990694" y="3407172"/>
              <a:ext cx="820800" cy="824400"/>
              <a:chOff x="5089525" y="3883026"/>
              <a:chExt cx="716400" cy="709200"/>
            </a:xfrm>
          </p:grpSpPr>
          <p:sp>
            <p:nvSpPr>
              <p:cNvPr id="30" name="Freeform 347">
                <a:extLst>
                  <a:ext uri="{FF2B5EF4-FFF2-40B4-BE49-F238E27FC236}">
                    <a16:creationId xmlns:a16="http://schemas.microsoft.com/office/drawing/2014/main" id="{1CCD3F1E-BE5C-54FB-E6D3-84B207924C1E}"/>
                  </a:ext>
                </a:extLst>
              </p:cNvPr>
              <p:cNvSpPr>
                <a:spLocks/>
              </p:cNvSpPr>
              <p:nvPr/>
            </p:nvSpPr>
            <p:spPr bwMode="auto">
              <a:xfrm>
                <a:off x="5089525" y="3883026"/>
                <a:ext cx="716400" cy="709200"/>
              </a:xfrm>
              <a:custGeom>
                <a:avLst/>
                <a:gdLst>
                  <a:gd name="T0" fmla="*/ 256 w 256"/>
                  <a:gd name="T1" fmla="*/ 233 h 255"/>
                  <a:gd name="T2" fmla="*/ 234 w 256"/>
                  <a:gd name="T3" fmla="*/ 255 h 255"/>
                  <a:gd name="T4" fmla="*/ 22 w 256"/>
                  <a:gd name="T5" fmla="*/ 255 h 255"/>
                  <a:gd name="T6" fmla="*/ 0 w 256"/>
                  <a:gd name="T7" fmla="*/ 233 h 255"/>
                  <a:gd name="T8" fmla="*/ 0 w 256"/>
                  <a:gd name="T9" fmla="*/ 22 h 255"/>
                  <a:gd name="T10" fmla="*/ 22 w 256"/>
                  <a:gd name="T11" fmla="*/ 0 h 255"/>
                  <a:gd name="T12" fmla="*/ 234 w 256"/>
                  <a:gd name="T13" fmla="*/ 0 h 255"/>
                  <a:gd name="T14" fmla="*/ 256 w 256"/>
                  <a:gd name="T15" fmla="*/ 22 h 255"/>
                  <a:gd name="T16" fmla="*/ 256 w 256"/>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256" y="233"/>
                    </a:moveTo>
                    <a:cubicBezTo>
                      <a:pt x="256" y="245"/>
                      <a:pt x="246" y="255"/>
                      <a:pt x="234" y="255"/>
                    </a:cubicBezTo>
                    <a:cubicBezTo>
                      <a:pt x="22" y="255"/>
                      <a:pt x="22" y="255"/>
                      <a:pt x="22" y="255"/>
                    </a:cubicBezTo>
                    <a:cubicBezTo>
                      <a:pt x="10" y="255"/>
                      <a:pt x="0" y="245"/>
                      <a:pt x="0" y="233"/>
                    </a:cubicBezTo>
                    <a:cubicBezTo>
                      <a:pt x="0" y="22"/>
                      <a:pt x="0" y="22"/>
                      <a:pt x="0" y="22"/>
                    </a:cubicBezTo>
                    <a:cubicBezTo>
                      <a:pt x="0" y="10"/>
                      <a:pt x="10" y="0"/>
                      <a:pt x="22" y="0"/>
                    </a:cubicBezTo>
                    <a:cubicBezTo>
                      <a:pt x="234" y="0"/>
                      <a:pt x="234" y="0"/>
                      <a:pt x="234" y="0"/>
                    </a:cubicBezTo>
                    <a:cubicBezTo>
                      <a:pt x="246" y="0"/>
                      <a:pt x="256" y="10"/>
                      <a:pt x="256" y="22"/>
                    </a:cubicBezTo>
                    <a:lnTo>
                      <a:pt x="256" y="233"/>
                    </a:lnTo>
                    <a:close/>
                  </a:path>
                </a:pathLst>
              </a:custGeom>
              <a:solidFill>
                <a:srgbClr val="0019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1" name="Freeform 348">
                <a:extLst>
                  <a:ext uri="{FF2B5EF4-FFF2-40B4-BE49-F238E27FC236}">
                    <a16:creationId xmlns:a16="http://schemas.microsoft.com/office/drawing/2014/main" id="{95BE73F8-AB22-B816-6E35-82C57AB7B0FD}"/>
                  </a:ext>
                </a:extLst>
              </p:cNvPr>
              <p:cNvSpPr>
                <a:spLocks/>
              </p:cNvSpPr>
              <p:nvPr/>
            </p:nvSpPr>
            <p:spPr bwMode="auto">
              <a:xfrm>
                <a:off x="5167070" y="3964204"/>
                <a:ext cx="561311" cy="546845"/>
              </a:xfrm>
              <a:custGeom>
                <a:avLst/>
                <a:gdLst>
                  <a:gd name="T0" fmla="*/ 14 w 198"/>
                  <a:gd name="T1" fmla="*/ 14 h 193"/>
                  <a:gd name="T2" fmla="*/ 49 w 198"/>
                  <a:gd name="T3" fmla="*/ 0 h 193"/>
                  <a:gd name="T4" fmla="*/ 84 w 198"/>
                  <a:gd name="T5" fmla="*/ 14 h 193"/>
                  <a:gd name="T6" fmla="*/ 99 w 198"/>
                  <a:gd name="T7" fmla="*/ 49 h 193"/>
                  <a:gd name="T8" fmla="*/ 114 w 198"/>
                  <a:gd name="T9" fmla="*/ 14 h 193"/>
                  <a:gd name="T10" fmla="*/ 149 w 198"/>
                  <a:gd name="T11" fmla="*/ 0 h 193"/>
                  <a:gd name="T12" fmla="*/ 184 w 198"/>
                  <a:gd name="T13" fmla="*/ 14 h 193"/>
                  <a:gd name="T14" fmla="*/ 198 w 198"/>
                  <a:gd name="T15" fmla="*/ 49 h 193"/>
                  <a:gd name="T16" fmla="*/ 177 w 198"/>
                  <a:gd name="T17" fmla="*/ 102 h 193"/>
                  <a:gd name="T18" fmla="*/ 135 w 198"/>
                  <a:gd name="T19" fmla="*/ 148 h 193"/>
                  <a:gd name="T20" fmla="*/ 99 w 198"/>
                  <a:gd name="T21" fmla="*/ 193 h 193"/>
                  <a:gd name="T22" fmla="*/ 63 w 198"/>
                  <a:gd name="T23" fmla="*/ 148 h 193"/>
                  <a:gd name="T24" fmla="*/ 20 w 198"/>
                  <a:gd name="T25" fmla="*/ 102 h 193"/>
                  <a:gd name="T26" fmla="*/ 0 w 198"/>
                  <a:gd name="T27" fmla="*/ 49 h 193"/>
                  <a:gd name="T28" fmla="*/ 14 w 198"/>
                  <a:gd name="T29" fmla="*/ 1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193">
                    <a:moveTo>
                      <a:pt x="14" y="14"/>
                    </a:moveTo>
                    <a:cubicBezTo>
                      <a:pt x="24" y="5"/>
                      <a:pt x="36" y="0"/>
                      <a:pt x="49" y="0"/>
                    </a:cubicBezTo>
                    <a:cubicBezTo>
                      <a:pt x="63" y="0"/>
                      <a:pt x="75" y="5"/>
                      <a:pt x="84" y="14"/>
                    </a:cubicBezTo>
                    <a:cubicBezTo>
                      <a:pt x="94" y="24"/>
                      <a:pt x="99" y="36"/>
                      <a:pt x="99" y="49"/>
                    </a:cubicBezTo>
                    <a:cubicBezTo>
                      <a:pt x="99" y="36"/>
                      <a:pt x="104" y="24"/>
                      <a:pt x="114" y="14"/>
                    </a:cubicBezTo>
                    <a:cubicBezTo>
                      <a:pt x="123" y="5"/>
                      <a:pt x="135" y="0"/>
                      <a:pt x="149" y="0"/>
                    </a:cubicBezTo>
                    <a:cubicBezTo>
                      <a:pt x="162" y="0"/>
                      <a:pt x="174" y="5"/>
                      <a:pt x="184" y="14"/>
                    </a:cubicBezTo>
                    <a:cubicBezTo>
                      <a:pt x="193" y="24"/>
                      <a:pt x="198" y="36"/>
                      <a:pt x="198" y="49"/>
                    </a:cubicBezTo>
                    <a:cubicBezTo>
                      <a:pt x="198" y="66"/>
                      <a:pt x="191" y="83"/>
                      <a:pt x="177" y="102"/>
                    </a:cubicBezTo>
                    <a:cubicBezTo>
                      <a:pt x="171" y="110"/>
                      <a:pt x="157" y="125"/>
                      <a:pt x="135" y="148"/>
                    </a:cubicBezTo>
                    <a:cubicBezTo>
                      <a:pt x="116" y="167"/>
                      <a:pt x="105" y="182"/>
                      <a:pt x="99" y="193"/>
                    </a:cubicBezTo>
                    <a:cubicBezTo>
                      <a:pt x="93" y="182"/>
                      <a:pt x="82" y="167"/>
                      <a:pt x="63" y="148"/>
                    </a:cubicBezTo>
                    <a:cubicBezTo>
                      <a:pt x="41" y="125"/>
                      <a:pt x="27" y="110"/>
                      <a:pt x="20" y="102"/>
                    </a:cubicBezTo>
                    <a:cubicBezTo>
                      <a:pt x="7" y="83"/>
                      <a:pt x="0" y="66"/>
                      <a:pt x="0" y="49"/>
                    </a:cubicBezTo>
                    <a:cubicBezTo>
                      <a:pt x="0" y="36"/>
                      <a:pt x="5" y="24"/>
                      <a:pt x="1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29" name="Down Arrow 64">
              <a:extLst>
                <a:ext uri="{FF2B5EF4-FFF2-40B4-BE49-F238E27FC236}">
                  <a16:creationId xmlns:a16="http://schemas.microsoft.com/office/drawing/2014/main" id="{307F1F8C-AA4F-1023-C941-28518BF14852}"/>
                </a:ext>
              </a:extLst>
            </p:cNvPr>
            <p:cNvSpPr/>
            <p:nvPr/>
          </p:nvSpPr>
          <p:spPr>
            <a:xfrm>
              <a:off x="2100104" y="1640971"/>
              <a:ext cx="601980" cy="640751"/>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32" name="Down Arrow 65">
            <a:extLst>
              <a:ext uri="{FF2B5EF4-FFF2-40B4-BE49-F238E27FC236}">
                <a16:creationId xmlns:a16="http://schemas.microsoft.com/office/drawing/2014/main" id="{70E07C3C-A213-78E8-5083-25AB89B5CDE5}"/>
              </a:ext>
            </a:extLst>
          </p:cNvPr>
          <p:cNvSpPr/>
          <p:nvPr/>
        </p:nvSpPr>
        <p:spPr>
          <a:xfrm>
            <a:off x="4695752" y="2187963"/>
            <a:ext cx="802640" cy="854335"/>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33" name="Group 40959">
            <a:extLst>
              <a:ext uri="{FF2B5EF4-FFF2-40B4-BE49-F238E27FC236}">
                <a16:creationId xmlns:a16="http://schemas.microsoft.com/office/drawing/2014/main" id="{A50BFD0F-2EF5-D4F5-9349-6317D705219E}"/>
              </a:ext>
            </a:extLst>
          </p:cNvPr>
          <p:cNvGrpSpPr/>
          <p:nvPr/>
        </p:nvGrpSpPr>
        <p:grpSpPr>
          <a:xfrm>
            <a:off x="8091378" y="2187963"/>
            <a:ext cx="1714957" cy="3454135"/>
            <a:chOff x="6087583" y="1640971"/>
            <a:chExt cx="1286218" cy="2590601"/>
          </a:xfrm>
        </p:grpSpPr>
        <p:sp>
          <p:nvSpPr>
            <p:cNvPr id="34" name="TextBox 11">
              <a:extLst>
                <a:ext uri="{FF2B5EF4-FFF2-40B4-BE49-F238E27FC236}">
                  <a16:creationId xmlns:a16="http://schemas.microsoft.com/office/drawing/2014/main" id="{BCC1F148-E8E3-5C89-EA78-9A0933CE0C35}"/>
                </a:ext>
              </a:extLst>
            </p:cNvPr>
            <p:cNvSpPr txBox="1">
              <a:spLocks noChangeArrowheads="1"/>
            </p:cNvSpPr>
            <p:nvPr/>
          </p:nvSpPr>
          <p:spPr bwMode="auto">
            <a:xfrm>
              <a:off x="6087583" y="2495776"/>
              <a:ext cx="1286218" cy="57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Miglioramento</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della</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gravità</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dell’apnea</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notturna</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endParaRPr kumimoji="0" lang="en-US" sz="1467"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35" name="Group 38">
              <a:extLst>
                <a:ext uri="{FF2B5EF4-FFF2-40B4-BE49-F238E27FC236}">
                  <a16:creationId xmlns:a16="http://schemas.microsoft.com/office/drawing/2014/main" id="{6A4D7FDA-8E30-D5D3-537E-FDB851221B64}"/>
                </a:ext>
              </a:extLst>
            </p:cNvPr>
            <p:cNvGrpSpPr/>
            <p:nvPr/>
          </p:nvGrpSpPr>
          <p:grpSpPr>
            <a:xfrm>
              <a:off x="6320292" y="3407172"/>
              <a:ext cx="820800" cy="824400"/>
              <a:chOff x="6510903" y="2369198"/>
              <a:chExt cx="820800" cy="824400"/>
            </a:xfrm>
          </p:grpSpPr>
          <p:sp>
            <p:nvSpPr>
              <p:cNvPr id="37" name="Freeform 198">
                <a:extLst>
                  <a:ext uri="{FF2B5EF4-FFF2-40B4-BE49-F238E27FC236}">
                    <a16:creationId xmlns:a16="http://schemas.microsoft.com/office/drawing/2014/main" id="{A1AF71E7-2D4F-87AC-6F6A-8F878CEE2D78}"/>
                  </a:ext>
                </a:extLst>
              </p:cNvPr>
              <p:cNvSpPr>
                <a:spLocks/>
              </p:cNvSpPr>
              <p:nvPr/>
            </p:nvSpPr>
            <p:spPr bwMode="auto">
              <a:xfrm>
                <a:off x="6510903" y="2369198"/>
                <a:ext cx="820800" cy="824400"/>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8" name="Freeform 14">
                <a:extLst>
                  <a:ext uri="{FF2B5EF4-FFF2-40B4-BE49-F238E27FC236}">
                    <a16:creationId xmlns:a16="http://schemas.microsoft.com/office/drawing/2014/main" id="{5B86A933-449F-BFAE-DAEE-0AC2A311328C}"/>
                  </a:ext>
                </a:extLst>
              </p:cNvPr>
              <p:cNvSpPr>
                <a:spLocks noEditPoints="1"/>
              </p:cNvSpPr>
              <p:nvPr/>
            </p:nvSpPr>
            <p:spPr bwMode="auto">
              <a:xfrm>
                <a:off x="6640095" y="2499532"/>
                <a:ext cx="562416" cy="563732"/>
              </a:xfrm>
              <a:custGeom>
                <a:avLst/>
                <a:gdLst>
                  <a:gd name="T0" fmla="*/ 809 w 1024"/>
                  <a:gd name="T1" fmla="*/ 550 h 1025"/>
                  <a:gd name="T2" fmla="*/ 865 w 1024"/>
                  <a:gd name="T3" fmla="*/ 350 h 1025"/>
                  <a:gd name="T4" fmla="*/ 829 w 1024"/>
                  <a:gd name="T5" fmla="*/ 310 h 1025"/>
                  <a:gd name="T6" fmla="*/ 707 w 1024"/>
                  <a:gd name="T7" fmla="*/ 376 h 1025"/>
                  <a:gd name="T8" fmla="*/ 635 w 1024"/>
                  <a:gd name="T9" fmla="*/ 495 h 1025"/>
                  <a:gd name="T10" fmla="*/ 809 w 1024"/>
                  <a:gd name="T11" fmla="*/ 550 h 1025"/>
                  <a:gd name="T12" fmla="*/ 493 w 1024"/>
                  <a:gd name="T13" fmla="*/ 20 h 1025"/>
                  <a:gd name="T14" fmla="*/ 517 w 1024"/>
                  <a:gd name="T15" fmla="*/ 44 h 1025"/>
                  <a:gd name="T16" fmla="*/ 493 w 1024"/>
                  <a:gd name="T17" fmla="*/ 68 h 1025"/>
                  <a:gd name="T18" fmla="*/ 469 w 1024"/>
                  <a:gd name="T19" fmla="*/ 44 h 1025"/>
                  <a:gd name="T20" fmla="*/ 493 w 1024"/>
                  <a:gd name="T21" fmla="*/ 20 h 1025"/>
                  <a:gd name="T22" fmla="*/ 332 w 1024"/>
                  <a:gd name="T23" fmla="*/ 1 h 1025"/>
                  <a:gd name="T24" fmla="*/ 356 w 1024"/>
                  <a:gd name="T25" fmla="*/ 25 h 1025"/>
                  <a:gd name="T26" fmla="*/ 332 w 1024"/>
                  <a:gd name="T27" fmla="*/ 49 h 1025"/>
                  <a:gd name="T28" fmla="*/ 308 w 1024"/>
                  <a:gd name="T29" fmla="*/ 25 h 1025"/>
                  <a:gd name="T30" fmla="*/ 332 w 1024"/>
                  <a:gd name="T31" fmla="*/ 1 h 1025"/>
                  <a:gd name="T32" fmla="*/ 382 w 1024"/>
                  <a:gd name="T33" fmla="*/ 116 h 1025"/>
                  <a:gd name="T34" fmla="*/ 406 w 1024"/>
                  <a:gd name="T35" fmla="*/ 140 h 1025"/>
                  <a:gd name="T36" fmla="*/ 382 w 1024"/>
                  <a:gd name="T37" fmla="*/ 164 h 1025"/>
                  <a:gd name="T38" fmla="*/ 358 w 1024"/>
                  <a:gd name="T39" fmla="*/ 140 h 1025"/>
                  <a:gd name="T40" fmla="*/ 382 w 1024"/>
                  <a:gd name="T41" fmla="*/ 116 h 1025"/>
                  <a:gd name="T42" fmla="*/ 298 w 1024"/>
                  <a:gd name="T43" fmla="*/ 321 h 1025"/>
                  <a:gd name="T44" fmla="*/ 134 w 1024"/>
                  <a:gd name="T45" fmla="*/ 156 h 1025"/>
                  <a:gd name="T46" fmla="*/ 244 w 1024"/>
                  <a:gd name="T47" fmla="*/ 1 h 1025"/>
                  <a:gd name="T48" fmla="*/ 248 w 1024"/>
                  <a:gd name="T49" fmla="*/ 9 h 1025"/>
                  <a:gd name="T50" fmla="*/ 206 w 1024"/>
                  <a:gd name="T51" fmla="*/ 109 h 1025"/>
                  <a:gd name="T52" fmla="*/ 346 w 1024"/>
                  <a:gd name="T53" fmla="*/ 249 h 1025"/>
                  <a:gd name="T54" fmla="*/ 446 w 1024"/>
                  <a:gd name="T55" fmla="*/ 207 h 1025"/>
                  <a:gd name="T56" fmla="*/ 454 w 1024"/>
                  <a:gd name="T57" fmla="*/ 211 h 1025"/>
                  <a:gd name="T58" fmla="*/ 298 w 1024"/>
                  <a:gd name="T59" fmla="*/ 321 h 1025"/>
                  <a:gd name="T60" fmla="*/ 766 w 1024"/>
                  <a:gd name="T61" fmla="*/ 101 h 1025"/>
                  <a:gd name="T62" fmla="*/ 888 w 1024"/>
                  <a:gd name="T63" fmla="*/ 144 h 1025"/>
                  <a:gd name="T64" fmla="*/ 845 w 1024"/>
                  <a:gd name="T65" fmla="*/ 267 h 1025"/>
                  <a:gd name="T66" fmla="*/ 722 w 1024"/>
                  <a:gd name="T67" fmla="*/ 223 h 1025"/>
                  <a:gd name="T68" fmla="*/ 766 w 1024"/>
                  <a:gd name="T69" fmla="*/ 101 h 1025"/>
                  <a:gd name="T70" fmla="*/ 898 w 1024"/>
                  <a:gd name="T71" fmla="*/ 408 h 1025"/>
                  <a:gd name="T72" fmla="*/ 842 w 1024"/>
                  <a:gd name="T73" fmla="*/ 611 h 1025"/>
                  <a:gd name="T74" fmla="*/ 610 w 1024"/>
                  <a:gd name="T75" fmla="*/ 537 h 1025"/>
                  <a:gd name="T76" fmla="*/ 549 w 1024"/>
                  <a:gd name="T77" fmla="*/ 537 h 1025"/>
                  <a:gd name="T78" fmla="*/ 611 w 1024"/>
                  <a:gd name="T79" fmla="*/ 654 h 1025"/>
                  <a:gd name="T80" fmla="*/ 557 w 1024"/>
                  <a:gd name="T81" fmla="*/ 654 h 1025"/>
                  <a:gd name="T82" fmla="*/ 495 w 1024"/>
                  <a:gd name="T83" fmla="*/ 537 h 1025"/>
                  <a:gd name="T84" fmla="*/ 104 w 1024"/>
                  <a:gd name="T85" fmla="*/ 537 h 1025"/>
                  <a:gd name="T86" fmla="*/ 0 w 1024"/>
                  <a:gd name="T87" fmla="*/ 643 h 1025"/>
                  <a:gd name="T88" fmla="*/ 0 w 1024"/>
                  <a:gd name="T89" fmla="*/ 757 h 1025"/>
                  <a:gd name="T90" fmla="*/ 48 w 1024"/>
                  <a:gd name="T91" fmla="*/ 805 h 1025"/>
                  <a:gd name="T92" fmla="*/ 48 w 1024"/>
                  <a:gd name="T93" fmla="*/ 1025 h 1025"/>
                  <a:gd name="T94" fmla="*/ 128 w 1024"/>
                  <a:gd name="T95" fmla="*/ 1025 h 1025"/>
                  <a:gd name="T96" fmla="*/ 128 w 1024"/>
                  <a:gd name="T97" fmla="*/ 925 h 1025"/>
                  <a:gd name="T98" fmla="*/ 896 w 1024"/>
                  <a:gd name="T99" fmla="*/ 925 h 1025"/>
                  <a:gd name="T100" fmla="*/ 896 w 1024"/>
                  <a:gd name="T101" fmla="*/ 1025 h 1025"/>
                  <a:gd name="T102" fmla="*/ 976 w 1024"/>
                  <a:gd name="T103" fmla="*/ 1025 h 1025"/>
                  <a:gd name="T104" fmla="*/ 976 w 1024"/>
                  <a:gd name="T105" fmla="*/ 805 h 1025"/>
                  <a:gd name="T106" fmla="*/ 1024 w 1024"/>
                  <a:gd name="T107" fmla="*/ 757 h 1025"/>
                  <a:gd name="T108" fmla="*/ 1024 w 1024"/>
                  <a:gd name="T109" fmla="*/ 425 h 1025"/>
                  <a:gd name="T110" fmla="*/ 960 w 1024"/>
                  <a:gd name="T111" fmla="*/ 361 h 1025"/>
                  <a:gd name="T112" fmla="*/ 898 w 1024"/>
                  <a:gd name="T113" fmla="*/ 408 h 1025"/>
                  <a:gd name="T114" fmla="*/ 896 w 1024"/>
                  <a:gd name="T115" fmla="*/ 861 h 1025"/>
                  <a:gd name="T116" fmla="*/ 128 w 1024"/>
                  <a:gd name="T117" fmla="*/ 861 h 1025"/>
                  <a:gd name="T118" fmla="*/ 128 w 1024"/>
                  <a:gd name="T119" fmla="*/ 805 h 1025"/>
                  <a:gd name="T120" fmla="*/ 896 w 1024"/>
                  <a:gd name="T121" fmla="*/ 805 h 1025"/>
                  <a:gd name="T122" fmla="*/ 896 w 1024"/>
                  <a:gd name="T123" fmla="*/ 86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4" h="1025">
                    <a:moveTo>
                      <a:pt x="809" y="550"/>
                    </a:moveTo>
                    <a:cubicBezTo>
                      <a:pt x="865" y="350"/>
                      <a:pt x="865" y="350"/>
                      <a:pt x="865" y="350"/>
                    </a:cubicBezTo>
                    <a:cubicBezTo>
                      <a:pt x="874" y="318"/>
                      <a:pt x="851" y="308"/>
                      <a:pt x="829" y="310"/>
                    </a:cubicBezTo>
                    <a:cubicBezTo>
                      <a:pt x="785" y="314"/>
                      <a:pt x="743" y="322"/>
                      <a:pt x="707" y="376"/>
                    </a:cubicBezTo>
                    <a:cubicBezTo>
                      <a:pt x="635" y="495"/>
                      <a:pt x="635" y="495"/>
                      <a:pt x="635" y="495"/>
                    </a:cubicBezTo>
                    <a:lnTo>
                      <a:pt x="809" y="550"/>
                    </a:lnTo>
                    <a:close/>
                    <a:moveTo>
                      <a:pt x="493" y="20"/>
                    </a:moveTo>
                    <a:cubicBezTo>
                      <a:pt x="506" y="20"/>
                      <a:pt x="517" y="30"/>
                      <a:pt x="517" y="44"/>
                    </a:cubicBezTo>
                    <a:cubicBezTo>
                      <a:pt x="517" y="57"/>
                      <a:pt x="506" y="68"/>
                      <a:pt x="493" y="68"/>
                    </a:cubicBezTo>
                    <a:cubicBezTo>
                      <a:pt x="480" y="68"/>
                      <a:pt x="469" y="57"/>
                      <a:pt x="469" y="44"/>
                    </a:cubicBezTo>
                    <a:cubicBezTo>
                      <a:pt x="469" y="30"/>
                      <a:pt x="480" y="20"/>
                      <a:pt x="493" y="20"/>
                    </a:cubicBezTo>
                    <a:close/>
                    <a:moveTo>
                      <a:pt x="332" y="1"/>
                    </a:moveTo>
                    <a:cubicBezTo>
                      <a:pt x="345" y="1"/>
                      <a:pt x="356" y="12"/>
                      <a:pt x="356" y="25"/>
                    </a:cubicBezTo>
                    <a:cubicBezTo>
                      <a:pt x="356" y="38"/>
                      <a:pt x="345" y="49"/>
                      <a:pt x="332" y="49"/>
                    </a:cubicBezTo>
                    <a:cubicBezTo>
                      <a:pt x="319" y="49"/>
                      <a:pt x="308" y="38"/>
                      <a:pt x="308" y="25"/>
                    </a:cubicBezTo>
                    <a:cubicBezTo>
                      <a:pt x="308" y="12"/>
                      <a:pt x="319" y="1"/>
                      <a:pt x="332" y="1"/>
                    </a:cubicBezTo>
                    <a:close/>
                    <a:moveTo>
                      <a:pt x="382" y="116"/>
                    </a:moveTo>
                    <a:cubicBezTo>
                      <a:pt x="396" y="116"/>
                      <a:pt x="406" y="127"/>
                      <a:pt x="406" y="140"/>
                    </a:cubicBezTo>
                    <a:cubicBezTo>
                      <a:pt x="406" y="153"/>
                      <a:pt x="396" y="164"/>
                      <a:pt x="382" y="164"/>
                    </a:cubicBezTo>
                    <a:cubicBezTo>
                      <a:pt x="369" y="164"/>
                      <a:pt x="358" y="153"/>
                      <a:pt x="358" y="140"/>
                    </a:cubicBezTo>
                    <a:cubicBezTo>
                      <a:pt x="358" y="127"/>
                      <a:pt x="369" y="116"/>
                      <a:pt x="382" y="116"/>
                    </a:cubicBezTo>
                    <a:close/>
                    <a:moveTo>
                      <a:pt x="298" y="321"/>
                    </a:moveTo>
                    <a:cubicBezTo>
                      <a:pt x="208" y="321"/>
                      <a:pt x="134" y="247"/>
                      <a:pt x="134" y="156"/>
                    </a:cubicBezTo>
                    <a:cubicBezTo>
                      <a:pt x="134" y="85"/>
                      <a:pt x="180" y="24"/>
                      <a:pt x="244" y="1"/>
                    </a:cubicBezTo>
                    <a:cubicBezTo>
                      <a:pt x="248" y="0"/>
                      <a:pt x="252" y="6"/>
                      <a:pt x="248" y="9"/>
                    </a:cubicBezTo>
                    <a:cubicBezTo>
                      <a:pt x="222" y="35"/>
                      <a:pt x="206" y="70"/>
                      <a:pt x="206" y="109"/>
                    </a:cubicBezTo>
                    <a:cubicBezTo>
                      <a:pt x="206" y="187"/>
                      <a:pt x="268" y="249"/>
                      <a:pt x="346" y="249"/>
                    </a:cubicBezTo>
                    <a:cubicBezTo>
                      <a:pt x="385" y="249"/>
                      <a:pt x="420" y="233"/>
                      <a:pt x="446" y="207"/>
                    </a:cubicBezTo>
                    <a:cubicBezTo>
                      <a:pt x="449" y="203"/>
                      <a:pt x="455" y="207"/>
                      <a:pt x="454" y="211"/>
                    </a:cubicBezTo>
                    <a:cubicBezTo>
                      <a:pt x="431" y="275"/>
                      <a:pt x="370" y="321"/>
                      <a:pt x="298" y="321"/>
                    </a:cubicBezTo>
                    <a:close/>
                    <a:moveTo>
                      <a:pt x="766" y="101"/>
                    </a:moveTo>
                    <a:cubicBezTo>
                      <a:pt x="811" y="79"/>
                      <a:pt x="866" y="98"/>
                      <a:pt x="888" y="144"/>
                    </a:cubicBezTo>
                    <a:cubicBezTo>
                      <a:pt x="910" y="190"/>
                      <a:pt x="891" y="245"/>
                      <a:pt x="845" y="267"/>
                    </a:cubicBezTo>
                    <a:cubicBezTo>
                      <a:pt x="799" y="289"/>
                      <a:pt x="744" y="269"/>
                      <a:pt x="722" y="223"/>
                    </a:cubicBezTo>
                    <a:cubicBezTo>
                      <a:pt x="700" y="178"/>
                      <a:pt x="720" y="123"/>
                      <a:pt x="766" y="101"/>
                    </a:cubicBezTo>
                    <a:close/>
                    <a:moveTo>
                      <a:pt x="898" y="408"/>
                    </a:moveTo>
                    <a:cubicBezTo>
                      <a:pt x="842" y="611"/>
                      <a:pt x="842" y="611"/>
                      <a:pt x="842" y="611"/>
                    </a:cubicBezTo>
                    <a:cubicBezTo>
                      <a:pt x="610" y="537"/>
                      <a:pt x="610" y="537"/>
                      <a:pt x="610" y="537"/>
                    </a:cubicBezTo>
                    <a:cubicBezTo>
                      <a:pt x="549" y="537"/>
                      <a:pt x="549" y="537"/>
                      <a:pt x="549" y="537"/>
                    </a:cubicBezTo>
                    <a:cubicBezTo>
                      <a:pt x="611" y="654"/>
                      <a:pt x="611" y="654"/>
                      <a:pt x="611" y="654"/>
                    </a:cubicBezTo>
                    <a:cubicBezTo>
                      <a:pt x="557" y="654"/>
                      <a:pt x="557" y="654"/>
                      <a:pt x="557" y="654"/>
                    </a:cubicBezTo>
                    <a:cubicBezTo>
                      <a:pt x="495" y="537"/>
                      <a:pt x="495" y="537"/>
                      <a:pt x="495" y="537"/>
                    </a:cubicBezTo>
                    <a:cubicBezTo>
                      <a:pt x="104" y="537"/>
                      <a:pt x="104" y="537"/>
                      <a:pt x="104" y="537"/>
                    </a:cubicBezTo>
                    <a:cubicBezTo>
                      <a:pt x="47" y="537"/>
                      <a:pt x="0" y="585"/>
                      <a:pt x="0" y="643"/>
                    </a:cubicBezTo>
                    <a:cubicBezTo>
                      <a:pt x="0" y="681"/>
                      <a:pt x="0" y="719"/>
                      <a:pt x="0" y="757"/>
                    </a:cubicBezTo>
                    <a:cubicBezTo>
                      <a:pt x="0" y="783"/>
                      <a:pt x="22" y="805"/>
                      <a:pt x="48" y="805"/>
                    </a:cubicBezTo>
                    <a:cubicBezTo>
                      <a:pt x="48" y="1025"/>
                      <a:pt x="48" y="1025"/>
                      <a:pt x="48" y="1025"/>
                    </a:cubicBezTo>
                    <a:cubicBezTo>
                      <a:pt x="128" y="1025"/>
                      <a:pt x="128" y="1025"/>
                      <a:pt x="128" y="1025"/>
                    </a:cubicBezTo>
                    <a:cubicBezTo>
                      <a:pt x="128" y="925"/>
                      <a:pt x="128" y="925"/>
                      <a:pt x="128" y="925"/>
                    </a:cubicBezTo>
                    <a:cubicBezTo>
                      <a:pt x="896" y="925"/>
                      <a:pt x="896" y="925"/>
                      <a:pt x="896" y="925"/>
                    </a:cubicBezTo>
                    <a:cubicBezTo>
                      <a:pt x="896" y="1025"/>
                      <a:pt x="896" y="1025"/>
                      <a:pt x="896" y="1025"/>
                    </a:cubicBezTo>
                    <a:cubicBezTo>
                      <a:pt x="976" y="1025"/>
                      <a:pt x="976" y="1025"/>
                      <a:pt x="976" y="1025"/>
                    </a:cubicBezTo>
                    <a:cubicBezTo>
                      <a:pt x="976" y="805"/>
                      <a:pt x="976" y="805"/>
                      <a:pt x="976" y="805"/>
                    </a:cubicBezTo>
                    <a:cubicBezTo>
                      <a:pt x="1002" y="805"/>
                      <a:pt x="1024" y="783"/>
                      <a:pt x="1024" y="757"/>
                    </a:cubicBezTo>
                    <a:cubicBezTo>
                      <a:pt x="1024" y="425"/>
                      <a:pt x="1024" y="425"/>
                      <a:pt x="1024" y="425"/>
                    </a:cubicBezTo>
                    <a:cubicBezTo>
                      <a:pt x="1024" y="390"/>
                      <a:pt x="995" y="361"/>
                      <a:pt x="960" y="361"/>
                    </a:cubicBezTo>
                    <a:cubicBezTo>
                      <a:pt x="931" y="361"/>
                      <a:pt x="906" y="381"/>
                      <a:pt x="898" y="408"/>
                    </a:cubicBezTo>
                    <a:moveTo>
                      <a:pt x="896" y="861"/>
                    </a:moveTo>
                    <a:cubicBezTo>
                      <a:pt x="128" y="861"/>
                      <a:pt x="128" y="861"/>
                      <a:pt x="128" y="861"/>
                    </a:cubicBezTo>
                    <a:cubicBezTo>
                      <a:pt x="128" y="805"/>
                      <a:pt x="128" y="805"/>
                      <a:pt x="128" y="805"/>
                    </a:cubicBezTo>
                    <a:cubicBezTo>
                      <a:pt x="896" y="805"/>
                      <a:pt x="896" y="805"/>
                      <a:pt x="896" y="805"/>
                    </a:cubicBezTo>
                    <a:lnTo>
                      <a:pt x="896" y="861"/>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36" name="Down Arrow 67">
              <a:extLst>
                <a:ext uri="{FF2B5EF4-FFF2-40B4-BE49-F238E27FC236}">
                  <a16:creationId xmlns:a16="http://schemas.microsoft.com/office/drawing/2014/main" id="{DF43AA4B-81AB-8877-B701-999DA2DBB2CD}"/>
                </a:ext>
              </a:extLst>
            </p:cNvPr>
            <p:cNvSpPr/>
            <p:nvPr/>
          </p:nvSpPr>
          <p:spPr>
            <a:xfrm>
              <a:off x="6429702" y="1640971"/>
              <a:ext cx="601980" cy="640751"/>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39" name="Group 40960">
            <a:extLst>
              <a:ext uri="{FF2B5EF4-FFF2-40B4-BE49-F238E27FC236}">
                <a16:creationId xmlns:a16="http://schemas.microsoft.com/office/drawing/2014/main" id="{DFAC364B-1C6A-8449-E764-871E0073EB29}"/>
              </a:ext>
            </a:extLst>
          </p:cNvPr>
          <p:cNvGrpSpPr/>
          <p:nvPr/>
        </p:nvGrpSpPr>
        <p:grpSpPr>
          <a:xfrm>
            <a:off x="9919757" y="2187963"/>
            <a:ext cx="1902073" cy="3454135"/>
            <a:chOff x="7458865" y="1640971"/>
            <a:chExt cx="1426555" cy="2590601"/>
          </a:xfrm>
        </p:grpSpPr>
        <p:sp>
          <p:nvSpPr>
            <p:cNvPr id="40" name="TextBox 11">
              <a:extLst>
                <a:ext uri="{FF2B5EF4-FFF2-40B4-BE49-F238E27FC236}">
                  <a16:creationId xmlns:a16="http://schemas.microsoft.com/office/drawing/2014/main" id="{5AEC178E-5C10-8402-8095-0051B0D7416D}"/>
                </a:ext>
              </a:extLst>
            </p:cNvPr>
            <p:cNvSpPr txBox="1">
              <a:spLocks noChangeArrowheads="1"/>
            </p:cNvSpPr>
            <p:nvPr/>
          </p:nvSpPr>
          <p:spPr bwMode="auto">
            <a:xfrm>
              <a:off x="7458865" y="2507651"/>
              <a:ext cx="1426555"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Miglioramento</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della</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qualità</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US" sz="1467"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della</a:t>
              </a:r>
              <a:r>
                <a:rPr kumimoji="0" lang="en-US" sz="1467"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vita</a:t>
              </a:r>
              <a:endParaRPr kumimoji="0" lang="en-US" sz="1467"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41" name="Group 18">
              <a:extLst>
                <a:ext uri="{FF2B5EF4-FFF2-40B4-BE49-F238E27FC236}">
                  <a16:creationId xmlns:a16="http://schemas.microsoft.com/office/drawing/2014/main" id="{65AB0C5D-CF87-4325-2CF7-616954E5BF57}"/>
                </a:ext>
              </a:extLst>
            </p:cNvPr>
            <p:cNvGrpSpPr/>
            <p:nvPr/>
          </p:nvGrpSpPr>
          <p:grpSpPr>
            <a:xfrm>
              <a:off x="7761742" y="3407172"/>
              <a:ext cx="820800" cy="824400"/>
              <a:chOff x="7761742" y="3355219"/>
              <a:chExt cx="820800" cy="824400"/>
            </a:xfrm>
          </p:grpSpPr>
          <p:sp>
            <p:nvSpPr>
              <p:cNvPr id="43" name="Freeform 347">
                <a:extLst>
                  <a:ext uri="{FF2B5EF4-FFF2-40B4-BE49-F238E27FC236}">
                    <a16:creationId xmlns:a16="http://schemas.microsoft.com/office/drawing/2014/main" id="{97A3A43C-E8C7-332A-DDC2-13D03A13D07C}"/>
                  </a:ext>
                </a:extLst>
              </p:cNvPr>
              <p:cNvSpPr>
                <a:spLocks/>
              </p:cNvSpPr>
              <p:nvPr/>
            </p:nvSpPr>
            <p:spPr bwMode="auto">
              <a:xfrm>
                <a:off x="7761742" y="3355219"/>
                <a:ext cx="820800" cy="824400"/>
              </a:xfrm>
              <a:custGeom>
                <a:avLst/>
                <a:gdLst>
                  <a:gd name="T0" fmla="*/ 256 w 256"/>
                  <a:gd name="T1" fmla="*/ 233 h 255"/>
                  <a:gd name="T2" fmla="*/ 234 w 256"/>
                  <a:gd name="T3" fmla="*/ 255 h 255"/>
                  <a:gd name="T4" fmla="*/ 22 w 256"/>
                  <a:gd name="T5" fmla="*/ 255 h 255"/>
                  <a:gd name="T6" fmla="*/ 0 w 256"/>
                  <a:gd name="T7" fmla="*/ 233 h 255"/>
                  <a:gd name="T8" fmla="*/ 0 w 256"/>
                  <a:gd name="T9" fmla="*/ 22 h 255"/>
                  <a:gd name="T10" fmla="*/ 22 w 256"/>
                  <a:gd name="T11" fmla="*/ 0 h 255"/>
                  <a:gd name="T12" fmla="*/ 234 w 256"/>
                  <a:gd name="T13" fmla="*/ 0 h 255"/>
                  <a:gd name="T14" fmla="*/ 256 w 256"/>
                  <a:gd name="T15" fmla="*/ 22 h 255"/>
                  <a:gd name="T16" fmla="*/ 256 w 256"/>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256" y="233"/>
                    </a:moveTo>
                    <a:cubicBezTo>
                      <a:pt x="256" y="245"/>
                      <a:pt x="246" y="255"/>
                      <a:pt x="234" y="255"/>
                    </a:cubicBezTo>
                    <a:cubicBezTo>
                      <a:pt x="22" y="255"/>
                      <a:pt x="22" y="255"/>
                      <a:pt x="22" y="255"/>
                    </a:cubicBezTo>
                    <a:cubicBezTo>
                      <a:pt x="10" y="255"/>
                      <a:pt x="0" y="245"/>
                      <a:pt x="0" y="233"/>
                    </a:cubicBezTo>
                    <a:cubicBezTo>
                      <a:pt x="0" y="22"/>
                      <a:pt x="0" y="22"/>
                      <a:pt x="0" y="22"/>
                    </a:cubicBezTo>
                    <a:cubicBezTo>
                      <a:pt x="0" y="10"/>
                      <a:pt x="10" y="0"/>
                      <a:pt x="22" y="0"/>
                    </a:cubicBezTo>
                    <a:cubicBezTo>
                      <a:pt x="234" y="0"/>
                      <a:pt x="234" y="0"/>
                      <a:pt x="234" y="0"/>
                    </a:cubicBezTo>
                    <a:cubicBezTo>
                      <a:pt x="246" y="0"/>
                      <a:pt x="256" y="10"/>
                      <a:pt x="256" y="22"/>
                    </a:cubicBezTo>
                    <a:lnTo>
                      <a:pt x="256" y="233"/>
                    </a:lnTo>
                    <a:close/>
                  </a:path>
                </a:pathLst>
              </a:custGeom>
              <a:solidFill>
                <a:srgbClr val="0019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44" name="Group 41">
                <a:extLst>
                  <a:ext uri="{FF2B5EF4-FFF2-40B4-BE49-F238E27FC236}">
                    <a16:creationId xmlns:a16="http://schemas.microsoft.com/office/drawing/2014/main" id="{A9BD29D8-1F71-8CDD-21D8-C4DB19813601}"/>
                  </a:ext>
                </a:extLst>
              </p:cNvPr>
              <p:cNvGrpSpPr/>
              <p:nvPr/>
            </p:nvGrpSpPr>
            <p:grpSpPr>
              <a:xfrm>
                <a:off x="8203406" y="3422701"/>
                <a:ext cx="341313" cy="314325"/>
                <a:chOff x="887412" y="541338"/>
                <a:chExt cx="341313" cy="314325"/>
              </a:xfrm>
            </p:grpSpPr>
            <p:sp>
              <p:nvSpPr>
                <p:cNvPr id="58" name="Oval 44">
                  <a:extLst>
                    <a:ext uri="{FF2B5EF4-FFF2-40B4-BE49-F238E27FC236}">
                      <a16:creationId xmlns:a16="http://schemas.microsoft.com/office/drawing/2014/main" id="{E8209CA6-4676-54C0-5018-9C8207818E8F}"/>
                    </a:ext>
                  </a:extLst>
                </p:cNvPr>
                <p:cNvSpPr>
                  <a:spLocks noChangeArrowheads="1"/>
                </p:cNvSpPr>
                <p:nvPr/>
              </p:nvSpPr>
              <p:spPr bwMode="auto">
                <a:xfrm>
                  <a:off x="1033462" y="663576"/>
                  <a:ext cx="92075" cy="936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9" name="Freeform 45">
                  <a:extLst>
                    <a:ext uri="{FF2B5EF4-FFF2-40B4-BE49-F238E27FC236}">
                      <a16:creationId xmlns:a16="http://schemas.microsoft.com/office/drawing/2014/main" id="{D66C3C5C-645C-84A7-13AC-AFE3B42F4B81}"/>
                    </a:ext>
                  </a:extLst>
                </p:cNvPr>
                <p:cNvSpPr>
                  <a:spLocks noEditPoints="1"/>
                </p:cNvSpPr>
                <p:nvPr/>
              </p:nvSpPr>
              <p:spPr bwMode="auto">
                <a:xfrm>
                  <a:off x="887412" y="541338"/>
                  <a:ext cx="341313" cy="314325"/>
                </a:xfrm>
                <a:custGeom>
                  <a:avLst/>
                  <a:gdLst>
                    <a:gd name="T0" fmla="*/ 217 w 222"/>
                    <a:gd name="T1" fmla="*/ 147 h 204"/>
                    <a:gd name="T2" fmla="*/ 219 w 222"/>
                    <a:gd name="T3" fmla="*/ 145 h 204"/>
                    <a:gd name="T4" fmla="*/ 216 w 222"/>
                    <a:gd name="T5" fmla="*/ 129 h 204"/>
                    <a:gd name="T6" fmla="*/ 209 w 222"/>
                    <a:gd name="T7" fmla="*/ 124 h 204"/>
                    <a:gd name="T8" fmla="*/ 206 w 222"/>
                    <a:gd name="T9" fmla="*/ 127 h 204"/>
                    <a:gd name="T10" fmla="*/ 175 w 222"/>
                    <a:gd name="T11" fmla="*/ 70 h 204"/>
                    <a:gd name="T12" fmla="*/ 185 w 222"/>
                    <a:gd name="T13" fmla="*/ 51 h 204"/>
                    <a:gd name="T14" fmla="*/ 180 w 222"/>
                    <a:gd name="T15" fmla="*/ 22 h 204"/>
                    <a:gd name="T16" fmla="*/ 146 w 222"/>
                    <a:gd name="T17" fmla="*/ 0 h 204"/>
                    <a:gd name="T18" fmla="*/ 133 w 222"/>
                    <a:gd name="T19" fmla="*/ 3 h 204"/>
                    <a:gd name="T20" fmla="*/ 119 w 222"/>
                    <a:gd name="T21" fmla="*/ 24 h 204"/>
                    <a:gd name="T22" fmla="*/ 125 w 222"/>
                    <a:gd name="T23" fmla="*/ 53 h 204"/>
                    <a:gd name="T24" fmla="*/ 159 w 222"/>
                    <a:gd name="T25" fmla="*/ 75 h 204"/>
                    <a:gd name="T26" fmla="*/ 168 w 222"/>
                    <a:gd name="T27" fmla="*/ 74 h 204"/>
                    <a:gd name="T28" fmla="*/ 201 w 222"/>
                    <a:gd name="T29" fmla="*/ 134 h 204"/>
                    <a:gd name="T30" fmla="*/ 177 w 222"/>
                    <a:gd name="T31" fmla="*/ 163 h 204"/>
                    <a:gd name="T32" fmla="*/ 39 w 222"/>
                    <a:gd name="T33" fmla="*/ 128 h 204"/>
                    <a:gd name="T34" fmla="*/ 27 w 222"/>
                    <a:gd name="T35" fmla="*/ 133 h 204"/>
                    <a:gd name="T36" fmla="*/ 3 w 222"/>
                    <a:gd name="T37" fmla="*/ 175 h 204"/>
                    <a:gd name="T38" fmla="*/ 10 w 222"/>
                    <a:gd name="T39" fmla="*/ 191 h 204"/>
                    <a:gd name="T40" fmla="*/ 17 w 222"/>
                    <a:gd name="T41" fmla="*/ 194 h 204"/>
                    <a:gd name="T42" fmla="*/ 41 w 222"/>
                    <a:gd name="T43" fmla="*/ 151 h 204"/>
                    <a:gd name="T44" fmla="*/ 73 w 222"/>
                    <a:gd name="T45" fmla="*/ 159 h 204"/>
                    <a:gd name="T46" fmla="*/ 48 w 222"/>
                    <a:gd name="T47" fmla="*/ 204 h 204"/>
                    <a:gd name="T48" fmla="*/ 119 w 222"/>
                    <a:gd name="T49" fmla="*/ 204 h 204"/>
                    <a:gd name="T50" fmla="*/ 134 w 222"/>
                    <a:gd name="T51" fmla="*/ 175 h 204"/>
                    <a:gd name="T52" fmla="*/ 176 w 222"/>
                    <a:gd name="T53" fmla="*/ 186 h 204"/>
                    <a:gd name="T54" fmla="*/ 189 w 222"/>
                    <a:gd name="T55" fmla="*/ 182 h 204"/>
                    <a:gd name="T56" fmla="*/ 212 w 222"/>
                    <a:gd name="T57" fmla="*/ 154 h 204"/>
                    <a:gd name="T58" fmla="*/ 213 w 222"/>
                    <a:gd name="T59" fmla="*/ 156 h 204"/>
                    <a:gd name="T60" fmla="*/ 216 w 222"/>
                    <a:gd name="T61" fmla="*/ 158 h 204"/>
                    <a:gd name="T62" fmla="*/ 218 w 222"/>
                    <a:gd name="T63" fmla="*/ 158 h 204"/>
                    <a:gd name="T64" fmla="*/ 220 w 222"/>
                    <a:gd name="T65" fmla="*/ 152 h 204"/>
                    <a:gd name="T66" fmla="*/ 217 w 222"/>
                    <a:gd name="T67" fmla="*/ 147 h 204"/>
                    <a:gd name="T68" fmla="*/ 168 w 222"/>
                    <a:gd name="T69" fmla="*/ 65 h 204"/>
                    <a:gd name="T70" fmla="*/ 168 w 222"/>
                    <a:gd name="T71" fmla="*/ 65 h 204"/>
                    <a:gd name="T72" fmla="*/ 168 w 222"/>
                    <a:gd name="T73" fmla="*/ 65 h 204"/>
                    <a:gd name="T74" fmla="*/ 159 w 222"/>
                    <a:gd name="T75" fmla="*/ 67 h 204"/>
                    <a:gd name="T76" fmla="*/ 132 w 222"/>
                    <a:gd name="T77" fmla="*/ 49 h 204"/>
                    <a:gd name="T78" fmla="*/ 127 w 222"/>
                    <a:gd name="T79" fmla="*/ 25 h 204"/>
                    <a:gd name="T80" fmla="*/ 137 w 222"/>
                    <a:gd name="T81" fmla="*/ 10 h 204"/>
                    <a:gd name="T82" fmla="*/ 146 w 222"/>
                    <a:gd name="T83" fmla="*/ 7 h 204"/>
                    <a:gd name="T84" fmla="*/ 173 w 222"/>
                    <a:gd name="T85" fmla="*/ 26 h 204"/>
                    <a:gd name="T86" fmla="*/ 177 w 222"/>
                    <a:gd name="T87" fmla="*/ 50 h 204"/>
                    <a:gd name="T88" fmla="*/ 168 w 222"/>
                    <a:gd name="T89" fmla="*/ 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 h="204">
                      <a:moveTo>
                        <a:pt x="217" y="147"/>
                      </a:moveTo>
                      <a:cubicBezTo>
                        <a:pt x="218" y="146"/>
                        <a:pt x="219" y="145"/>
                        <a:pt x="219" y="145"/>
                      </a:cubicBezTo>
                      <a:cubicBezTo>
                        <a:pt x="222" y="140"/>
                        <a:pt x="221" y="133"/>
                        <a:pt x="216" y="129"/>
                      </a:cubicBezTo>
                      <a:cubicBezTo>
                        <a:pt x="214" y="128"/>
                        <a:pt x="211" y="125"/>
                        <a:pt x="209" y="124"/>
                      </a:cubicBezTo>
                      <a:cubicBezTo>
                        <a:pt x="206" y="127"/>
                        <a:pt x="206" y="127"/>
                        <a:pt x="206" y="127"/>
                      </a:cubicBezTo>
                      <a:cubicBezTo>
                        <a:pt x="175" y="70"/>
                        <a:pt x="175" y="70"/>
                        <a:pt x="175" y="70"/>
                      </a:cubicBezTo>
                      <a:cubicBezTo>
                        <a:pt x="180" y="66"/>
                        <a:pt x="184" y="59"/>
                        <a:pt x="185" y="51"/>
                      </a:cubicBezTo>
                      <a:cubicBezTo>
                        <a:pt x="187" y="42"/>
                        <a:pt x="185" y="32"/>
                        <a:pt x="180" y="22"/>
                      </a:cubicBezTo>
                      <a:cubicBezTo>
                        <a:pt x="172" y="9"/>
                        <a:pt x="159" y="0"/>
                        <a:pt x="146" y="0"/>
                      </a:cubicBezTo>
                      <a:cubicBezTo>
                        <a:pt x="141" y="0"/>
                        <a:pt x="137" y="1"/>
                        <a:pt x="133" y="3"/>
                      </a:cubicBezTo>
                      <a:cubicBezTo>
                        <a:pt x="126" y="7"/>
                        <a:pt x="121" y="14"/>
                        <a:pt x="119" y="24"/>
                      </a:cubicBezTo>
                      <a:cubicBezTo>
                        <a:pt x="118" y="33"/>
                        <a:pt x="120" y="43"/>
                        <a:pt x="125" y="53"/>
                      </a:cubicBezTo>
                      <a:cubicBezTo>
                        <a:pt x="132" y="66"/>
                        <a:pt x="146" y="75"/>
                        <a:pt x="159" y="75"/>
                      </a:cubicBezTo>
                      <a:cubicBezTo>
                        <a:pt x="162" y="75"/>
                        <a:pt x="165" y="75"/>
                        <a:pt x="168" y="74"/>
                      </a:cubicBezTo>
                      <a:cubicBezTo>
                        <a:pt x="201" y="134"/>
                        <a:pt x="201" y="134"/>
                        <a:pt x="201" y="134"/>
                      </a:cubicBezTo>
                      <a:cubicBezTo>
                        <a:pt x="177" y="163"/>
                        <a:pt x="177" y="163"/>
                        <a:pt x="177" y="163"/>
                      </a:cubicBezTo>
                      <a:cubicBezTo>
                        <a:pt x="177" y="163"/>
                        <a:pt x="49" y="131"/>
                        <a:pt x="39" y="128"/>
                      </a:cubicBezTo>
                      <a:cubicBezTo>
                        <a:pt x="31" y="126"/>
                        <a:pt x="27" y="133"/>
                        <a:pt x="27" y="133"/>
                      </a:cubicBezTo>
                      <a:cubicBezTo>
                        <a:pt x="27" y="133"/>
                        <a:pt x="4" y="173"/>
                        <a:pt x="3" y="175"/>
                      </a:cubicBezTo>
                      <a:cubicBezTo>
                        <a:pt x="0" y="182"/>
                        <a:pt x="6" y="188"/>
                        <a:pt x="10" y="191"/>
                      </a:cubicBezTo>
                      <a:cubicBezTo>
                        <a:pt x="12" y="192"/>
                        <a:pt x="14" y="193"/>
                        <a:pt x="17" y="194"/>
                      </a:cubicBezTo>
                      <a:cubicBezTo>
                        <a:pt x="17" y="194"/>
                        <a:pt x="38" y="157"/>
                        <a:pt x="41" y="151"/>
                      </a:cubicBezTo>
                      <a:cubicBezTo>
                        <a:pt x="73" y="159"/>
                        <a:pt x="73" y="159"/>
                        <a:pt x="73" y="159"/>
                      </a:cubicBezTo>
                      <a:cubicBezTo>
                        <a:pt x="48" y="204"/>
                        <a:pt x="48" y="204"/>
                        <a:pt x="48" y="204"/>
                      </a:cubicBezTo>
                      <a:cubicBezTo>
                        <a:pt x="119" y="204"/>
                        <a:pt x="119" y="204"/>
                        <a:pt x="119" y="204"/>
                      </a:cubicBezTo>
                      <a:cubicBezTo>
                        <a:pt x="134" y="175"/>
                        <a:pt x="134" y="175"/>
                        <a:pt x="134" y="175"/>
                      </a:cubicBezTo>
                      <a:cubicBezTo>
                        <a:pt x="176" y="186"/>
                        <a:pt x="176" y="186"/>
                        <a:pt x="176" y="186"/>
                      </a:cubicBezTo>
                      <a:cubicBezTo>
                        <a:pt x="176" y="186"/>
                        <a:pt x="184" y="188"/>
                        <a:pt x="189" y="182"/>
                      </a:cubicBezTo>
                      <a:cubicBezTo>
                        <a:pt x="192" y="177"/>
                        <a:pt x="204" y="163"/>
                        <a:pt x="212" y="154"/>
                      </a:cubicBezTo>
                      <a:cubicBezTo>
                        <a:pt x="213" y="156"/>
                        <a:pt x="213" y="156"/>
                        <a:pt x="213" y="156"/>
                      </a:cubicBezTo>
                      <a:cubicBezTo>
                        <a:pt x="214" y="157"/>
                        <a:pt x="215" y="158"/>
                        <a:pt x="216" y="158"/>
                      </a:cubicBezTo>
                      <a:cubicBezTo>
                        <a:pt x="217" y="158"/>
                        <a:pt x="218" y="158"/>
                        <a:pt x="218" y="158"/>
                      </a:cubicBezTo>
                      <a:cubicBezTo>
                        <a:pt x="220" y="156"/>
                        <a:pt x="221" y="154"/>
                        <a:pt x="220" y="152"/>
                      </a:cubicBezTo>
                      <a:lnTo>
                        <a:pt x="217" y="147"/>
                      </a:lnTo>
                      <a:close/>
                      <a:moveTo>
                        <a:pt x="168" y="65"/>
                      </a:moveTo>
                      <a:cubicBezTo>
                        <a:pt x="168" y="65"/>
                        <a:pt x="168" y="65"/>
                        <a:pt x="168" y="65"/>
                      </a:cubicBezTo>
                      <a:cubicBezTo>
                        <a:pt x="168" y="65"/>
                        <a:pt x="168" y="65"/>
                        <a:pt x="168" y="65"/>
                      </a:cubicBezTo>
                      <a:cubicBezTo>
                        <a:pt x="165" y="67"/>
                        <a:pt x="162" y="67"/>
                        <a:pt x="159" y="67"/>
                      </a:cubicBezTo>
                      <a:cubicBezTo>
                        <a:pt x="149" y="67"/>
                        <a:pt x="138" y="60"/>
                        <a:pt x="132" y="49"/>
                      </a:cubicBezTo>
                      <a:cubicBezTo>
                        <a:pt x="128" y="41"/>
                        <a:pt x="126" y="33"/>
                        <a:pt x="127" y="25"/>
                      </a:cubicBezTo>
                      <a:cubicBezTo>
                        <a:pt x="128" y="18"/>
                        <a:pt x="132" y="13"/>
                        <a:pt x="137" y="10"/>
                      </a:cubicBezTo>
                      <a:cubicBezTo>
                        <a:pt x="140" y="8"/>
                        <a:pt x="142" y="7"/>
                        <a:pt x="146" y="7"/>
                      </a:cubicBezTo>
                      <a:cubicBezTo>
                        <a:pt x="156" y="7"/>
                        <a:pt x="166" y="15"/>
                        <a:pt x="173" y="26"/>
                      </a:cubicBezTo>
                      <a:cubicBezTo>
                        <a:pt x="177" y="34"/>
                        <a:pt x="179" y="42"/>
                        <a:pt x="177" y="50"/>
                      </a:cubicBezTo>
                      <a:cubicBezTo>
                        <a:pt x="176" y="57"/>
                        <a:pt x="173" y="62"/>
                        <a:pt x="168"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45" name="Group 45">
                <a:extLst>
                  <a:ext uri="{FF2B5EF4-FFF2-40B4-BE49-F238E27FC236}">
                    <a16:creationId xmlns:a16="http://schemas.microsoft.com/office/drawing/2014/main" id="{A41D8E55-964E-D244-9228-8794E9429B78}"/>
                  </a:ext>
                </a:extLst>
              </p:cNvPr>
              <p:cNvGrpSpPr/>
              <p:nvPr/>
            </p:nvGrpSpPr>
            <p:grpSpPr>
              <a:xfrm rot="20242728">
                <a:off x="7815564" y="3457431"/>
                <a:ext cx="317500" cy="266701"/>
                <a:chOff x="7689850" y="563563"/>
                <a:chExt cx="317500" cy="266701"/>
              </a:xfrm>
            </p:grpSpPr>
            <p:sp>
              <p:nvSpPr>
                <p:cNvPr id="55" name="Freeform 87">
                  <a:extLst>
                    <a:ext uri="{FF2B5EF4-FFF2-40B4-BE49-F238E27FC236}">
                      <a16:creationId xmlns:a16="http://schemas.microsoft.com/office/drawing/2014/main" id="{568140C1-9C80-4A0D-C723-8F187826878F}"/>
                    </a:ext>
                  </a:extLst>
                </p:cNvPr>
                <p:cNvSpPr>
                  <a:spLocks/>
                </p:cNvSpPr>
                <p:nvPr/>
              </p:nvSpPr>
              <p:spPr bwMode="auto">
                <a:xfrm>
                  <a:off x="7689850" y="695326"/>
                  <a:ext cx="317500" cy="134938"/>
                </a:xfrm>
                <a:custGeom>
                  <a:avLst/>
                  <a:gdLst>
                    <a:gd name="T0" fmla="*/ 104 w 207"/>
                    <a:gd name="T1" fmla="*/ 88 h 88"/>
                    <a:gd name="T2" fmla="*/ 24 w 207"/>
                    <a:gd name="T3" fmla="*/ 52 h 88"/>
                    <a:gd name="T4" fmla="*/ 2 w 207"/>
                    <a:gd name="T5" fmla="*/ 15 h 88"/>
                    <a:gd name="T6" fmla="*/ 9 w 207"/>
                    <a:gd name="T7" fmla="*/ 2 h 88"/>
                    <a:gd name="T8" fmla="*/ 22 w 207"/>
                    <a:gd name="T9" fmla="*/ 8 h 88"/>
                    <a:gd name="T10" fmla="*/ 104 w 207"/>
                    <a:gd name="T11" fmla="*/ 67 h 88"/>
                    <a:gd name="T12" fmla="*/ 185 w 207"/>
                    <a:gd name="T13" fmla="*/ 8 h 88"/>
                    <a:gd name="T14" fmla="*/ 198 w 207"/>
                    <a:gd name="T15" fmla="*/ 2 h 88"/>
                    <a:gd name="T16" fmla="*/ 205 w 207"/>
                    <a:gd name="T17" fmla="*/ 15 h 88"/>
                    <a:gd name="T18" fmla="*/ 184 w 207"/>
                    <a:gd name="T19" fmla="*/ 52 h 88"/>
                    <a:gd name="T20" fmla="*/ 104 w 207"/>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88">
                      <a:moveTo>
                        <a:pt x="104" y="88"/>
                      </a:moveTo>
                      <a:cubicBezTo>
                        <a:pt x="73" y="88"/>
                        <a:pt x="45" y="76"/>
                        <a:pt x="24" y="52"/>
                      </a:cubicBezTo>
                      <a:cubicBezTo>
                        <a:pt x="9" y="34"/>
                        <a:pt x="2" y="16"/>
                        <a:pt x="2" y="15"/>
                      </a:cubicBezTo>
                      <a:cubicBezTo>
                        <a:pt x="0" y="10"/>
                        <a:pt x="3" y="4"/>
                        <a:pt x="9" y="2"/>
                      </a:cubicBezTo>
                      <a:cubicBezTo>
                        <a:pt x="14" y="0"/>
                        <a:pt x="20" y="3"/>
                        <a:pt x="22" y="8"/>
                      </a:cubicBezTo>
                      <a:cubicBezTo>
                        <a:pt x="23" y="11"/>
                        <a:pt x="44" y="67"/>
                        <a:pt x="104" y="67"/>
                      </a:cubicBezTo>
                      <a:cubicBezTo>
                        <a:pt x="165" y="67"/>
                        <a:pt x="184" y="11"/>
                        <a:pt x="185" y="8"/>
                      </a:cubicBezTo>
                      <a:cubicBezTo>
                        <a:pt x="187" y="3"/>
                        <a:pt x="193" y="0"/>
                        <a:pt x="198" y="2"/>
                      </a:cubicBezTo>
                      <a:cubicBezTo>
                        <a:pt x="204" y="3"/>
                        <a:pt x="207" y="9"/>
                        <a:pt x="205" y="15"/>
                      </a:cubicBezTo>
                      <a:cubicBezTo>
                        <a:pt x="205" y="16"/>
                        <a:pt x="199" y="34"/>
                        <a:pt x="184" y="52"/>
                      </a:cubicBezTo>
                      <a:cubicBezTo>
                        <a:pt x="163" y="76"/>
                        <a:pt x="136" y="88"/>
                        <a:pt x="104" y="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6" name="Oval 88">
                  <a:extLst>
                    <a:ext uri="{FF2B5EF4-FFF2-40B4-BE49-F238E27FC236}">
                      <a16:creationId xmlns:a16="http://schemas.microsoft.com/office/drawing/2014/main" id="{BDE51C9A-27C9-7184-7FDD-3C1FA075E86F}"/>
                    </a:ext>
                  </a:extLst>
                </p:cNvPr>
                <p:cNvSpPr>
                  <a:spLocks noChangeArrowheads="1"/>
                </p:cNvSpPr>
                <p:nvPr/>
              </p:nvSpPr>
              <p:spPr bwMode="auto">
                <a:xfrm>
                  <a:off x="7759700" y="563563"/>
                  <a:ext cx="41275" cy="984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7" name="Oval 89">
                  <a:extLst>
                    <a:ext uri="{FF2B5EF4-FFF2-40B4-BE49-F238E27FC236}">
                      <a16:creationId xmlns:a16="http://schemas.microsoft.com/office/drawing/2014/main" id="{65A3870E-EA9C-BE92-3109-A8A9904A4716}"/>
                    </a:ext>
                  </a:extLst>
                </p:cNvPr>
                <p:cNvSpPr>
                  <a:spLocks noChangeArrowheads="1"/>
                </p:cNvSpPr>
                <p:nvPr/>
              </p:nvSpPr>
              <p:spPr bwMode="auto">
                <a:xfrm>
                  <a:off x="7894638" y="563563"/>
                  <a:ext cx="44450" cy="984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46" name="Group 50">
                <a:extLst>
                  <a:ext uri="{FF2B5EF4-FFF2-40B4-BE49-F238E27FC236}">
                    <a16:creationId xmlns:a16="http://schemas.microsoft.com/office/drawing/2014/main" id="{0C83888C-830E-8766-E1E5-2162CE0FF992}"/>
                  </a:ext>
                </a:extLst>
              </p:cNvPr>
              <p:cNvGrpSpPr/>
              <p:nvPr/>
            </p:nvGrpSpPr>
            <p:grpSpPr>
              <a:xfrm>
                <a:off x="7871207" y="3843759"/>
                <a:ext cx="197654" cy="269528"/>
                <a:chOff x="2020887" y="1190626"/>
                <a:chExt cx="157163" cy="214313"/>
              </a:xfrm>
            </p:grpSpPr>
            <p:sp>
              <p:nvSpPr>
                <p:cNvPr id="53" name="Freeform 100">
                  <a:extLst>
                    <a:ext uri="{FF2B5EF4-FFF2-40B4-BE49-F238E27FC236}">
                      <a16:creationId xmlns:a16="http://schemas.microsoft.com/office/drawing/2014/main" id="{AEC22E25-A1B0-4D0D-F7C6-CC65C670DF24}"/>
                    </a:ext>
                  </a:extLst>
                </p:cNvPr>
                <p:cNvSpPr>
                  <a:spLocks/>
                </p:cNvSpPr>
                <p:nvPr/>
              </p:nvSpPr>
              <p:spPr bwMode="auto">
                <a:xfrm>
                  <a:off x="2082800" y="1203326"/>
                  <a:ext cx="41275" cy="41275"/>
                </a:xfrm>
                <a:custGeom>
                  <a:avLst/>
                  <a:gdLst>
                    <a:gd name="T0" fmla="*/ 19 w 27"/>
                    <a:gd name="T1" fmla="*/ 24 h 27"/>
                    <a:gd name="T2" fmla="*/ 24 w 27"/>
                    <a:gd name="T3" fmla="*/ 8 h 27"/>
                    <a:gd name="T4" fmla="*/ 8 w 27"/>
                    <a:gd name="T5" fmla="*/ 3 h 27"/>
                    <a:gd name="T6" fmla="*/ 3 w 27"/>
                    <a:gd name="T7" fmla="*/ 19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25" y="21"/>
                        <a:pt x="27" y="14"/>
                        <a:pt x="24" y="8"/>
                      </a:cubicBezTo>
                      <a:cubicBezTo>
                        <a:pt x="21" y="2"/>
                        <a:pt x="14" y="0"/>
                        <a:pt x="8" y="3"/>
                      </a:cubicBezTo>
                      <a:cubicBezTo>
                        <a:pt x="2" y="6"/>
                        <a:pt x="0" y="13"/>
                        <a:pt x="3" y="19"/>
                      </a:cubicBezTo>
                      <a:cubicBezTo>
                        <a:pt x="6" y="25"/>
                        <a:pt x="13" y="27"/>
                        <a:pt x="19" y="2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4" name="Freeform 101">
                  <a:extLst>
                    <a:ext uri="{FF2B5EF4-FFF2-40B4-BE49-F238E27FC236}">
                      <a16:creationId xmlns:a16="http://schemas.microsoft.com/office/drawing/2014/main" id="{41F8D4F0-4B99-89D6-D463-D75C83814871}"/>
                    </a:ext>
                  </a:extLst>
                </p:cNvPr>
                <p:cNvSpPr>
                  <a:spLocks/>
                </p:cNvSpPr>
                <p:nvPr/>
              </p:nvSpPr>
              <p:spPr bwMode="auto">
                <a:xfrm>
                  <a:off x="2020887" y="1190626"/>
                  <a:ext cx="157163" cy="214313"/>
                </a:xfrm>
                <a:custGeom>
                  <a:avLst/>
                  <a:gdLst>
                    <a:gd name="T0" fmla="*/ 89 w 102"/>
                    <a:gd name="T1" fmla="*/ 18 h 139"/>
                    <a:gd name="T2" fmla="*/ 65 w 102"/>
                    <a:gd name="T3" fmla="*/ 34 h 139"/>
                    <a:gd name="T4" fmla="*/ 51 w 102"/>
                    <a:gd name="T5" fmla="*/ 37 h 139"/>
                    <a:gd name="T6" fmla="*/ 40 w 102"/>
                    <a:gd name="T7" fmla="*/ 32 h 139"/>
                    <a:gd name="T8" fmla="*/ 13 w 102"/>
                    <a:gd name="T9" fmla="*/ 6 h 139"/>
                    <a:gd name="T10" fmla="*/ 3 w 102"/>
                    <a:gd name="T11" fmla="*/ 3 h 139"/>
                    <a:gd name="T12" fmla="*/ 0 w 102"/>
                    <a:gd name="T13" fmla="*/ 6 h 139"/>
                    <a:gd name="T14" fmla="*/ 34 w 102"/>
                    <a:gd name="T15" fmla="*/ 40 h 139"/>
                    <a:gd name="T16" fmla="*/ 26 w 102"/>
                    <a:gd name="T17" fmla="*/ 71 h 139"/>
                    <a:gd name="T18" fmla="*/ 30 w 102"/>
                    <a:gd name="T19" fmla="*/ 83 h 139"/>
                    <a:gd name="T20" fmla="*/ 54 w 102"/>
                    <a:gd name="T21" fmla="*/ 106 h 139"/>
                    <a:gd name="T22" fmla="*/ 42 w 102"/>
                    <a:gd name="T23" fmla="*/ 128 h 139"/>
                    <a:gd name="T24" fmla="*/ 44 w 102"/>
                    <a:gd name="T25" fmla="*/ 137 h 139"/>
                    <a:gd name="T26" fmla="*/ 53 w 102"/>
                    <a:gd name="T27" fmla="*/ 134 h 139"/>
                    <a:gd name="T28" fmla="*/ 66 w 102"/>
                    <a:gd name="T29" fmla="*/ 109 h 139"/>
                    <a:gd name="T30" fmla="*/ 67 w 102"/>
                    <a:gd name="T31" fmla="*/ 103 h 139"/>
                    <a:gd name="T32" fmla="*/ 65 w 102"/>
                    <a:gd name="T33" fmla="*/ 100 h 139"/>
                    <a:gd name="T34" fmla="*/ 52 w 102"/>
                    <a:gd name="T35" fmla="*/ 87 h 139"/>
                    <a:gd name="T36" fmla="*/ 73 w 102"/>
                    <a:gd name="T37" fmla="*/ 82 h 139"/>
                    <a:gd name="T38" fmla="*/ 80 w 102"/>
                    <a:gd name="T39" fmla="*/ 103 h 139"/>
                    <a:gd name="T40" fmla="*/ 89 w 102"/>
                    <a:gd name="T41" fmla="*/ 109 h 139"/>
                    <a:gd name="T42" fmla="*/ 92 w 102"/>
                    <a:gd name="T43" fmla="*/ 100 h 139"/>
                    <a:gd name="T44" fmla="*/ 82 w 102"/>
                    <a:gd name="T45" fmla="*/ 72 h 139"/>
                    <a:gd name="T46" fmla="*/ 80 w 102"/>
                    <a:gd name="T47" fmla="*/ 69 h 139"/>
                    <a:gd name="T48" fmla="*/ 75 w 102"/>
                    <a:gd name="T49" fmla="*/ 69 h 139"/>
                    <a:gd name="T50" fmla="*/ 54 w 102"/>
                    <a:gd name="T51" fmla="*/ 74 h 139"/>
                    <a:gd name="T52" fmla="*/ 62 w 102"/>
                    <a:gd name="T53" fmla="*/ 49 h 139"/>
                    <a:gd name="T54" fmla="*/ 102 w 102"/>
                    <a:gd name="T55" fmla="*/ 20 h 139"/>
                    <a:gd name="T56" fmla="*/ 100 w 102"/>
                    <a:gd name="T57" fmla="*/ 17 h 139"/>
                    <a:gd name="T58" fmla="*/ 89 w 102"/>
                    <a:gd name="T59" fmla="*/ 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39">
                      <a:moveTo>
                        <a:pt x="89" y="18"/>
                      </a:moveTo>
                      <a:cubicBezTo>
                        <a:pt x="81" y="23"/>
                        <a:pt x="69" y="32"/>
                        <a:pt x="65" y="34"/>
                      </a:cubicBezTo>
                      <a:cubicBezTo>
                        <a:pt x="62" y="36"/>
                        <a:pt x="57" y="38"/>
                        <a:pt x="51" y="37"/>
                      </a:cubicBezTo>
                      <a:cubicBezTo>
                        <a:pt x="47" y="37"/>
                        <a:pt x="43" y="34"/>
                        <a:pt x="40" y="32"/>
                      </a:cubicBezTo>
                      <a:cubicBezTo>
                        <a:pt x="29" y="21"/>
                        <a:pt x="16" y="9"/>
                        <a:pt x="13" y="6"/>
                      </a:cubicBezTo>
                      <a:cubicBezTo>
                        <a:pt x="10" y="3"/>
                        <a:pt x="6" y="0"/>
                        <a:pt x="3" y="3"/>
                      </a:cubicBezTo>
                      <a:cubicBezTo>
                        <a:pt x="1" y="5"/>
                        <a:pt x="0" y="6"/>
                        <a:pt x="0" y="6"/>
                      </a:cubicBezTo>
                      <a:cubicBezTo>
                        <a:pt x="34" y="40"/>
                        <a:pt x="34" y="40"/>
                        <a:pt x="34" y="40"/>
                      </a:cubicBezTo>
                      <a:cubicBezTo>
                        <a:pt x="34" y="40"/>
                        <a:pt x="27" y="65"/>
                        <a:pt x="26" y="71"/>
                      </a:cubicBezTo>
                      <a:cubicBezTo>
                        <a:pt x="26" y="76"/>
                        <a:pt x="27" y="79"/>
                        <a:pt x="30" y="83"/>
                      </a:cubicBezTo>
                      <a:cubicBezTo>
                        <a:pt x="33" y="87"/>
                        <a:pt x="54" y="106"/>
                        <a:pt x="54" y="106"/>
                      </a:cubicBezTo>
                      <a:cubicBezTo>
                        <a:pt x="42" y="128"/>
                        <a:pt x="42" y="128"/>
                        <a:pt x="42" y="128"/>
                      </a:cubicBezTo>
                      <a:cubicBezTo>
                        <a:pt x="41" y="132"/>
                        <a:pt x="41" y="136"/>
                        <a:pt x="44" y="137"/>
                      </a:cubicBezTo>
                      <a:cubicBezTo>
                        <a:pt x="47" y="139"/>
                        <a:pt x="51" y="138"/>
                        <a:pt x="53" y="134"/>
                      </a:cubicBezTo>
                      <a:cubicBezTo>
                        <a:pt x="53" y="134"/>
                        <a:pt x="66" y="110"/>
                        <a:pt x="66" y="109"/>
                      </a:cubicBezTo>
                      <a:cubicBezTo>
                        <a:pt x="67" y="107"/>
                        <a:pt x="68" y="106"/>
                        <a:pt x="67" y="103"/>
                      </a:cubicBezTo>
                      <a:cubicBezTo>
                        <a:pt x="66" y="102"/>
                        <a:pt x="66" y="101"/>
                        <a:pt x="65" y="100"/>
                      </a:cubicBezTo>
                      <a:cubicBezTo>
                        <a:pt x="64" y="99"/>
                        <a:pt x="52" y="87"/>
                        <a:pt x="52" y="87"/>
                      </a:cubicBezTo>
                      <a:cubicBezTo>
                        <a:pt x="73" y="82"/>
                        <a:pt x="73" y="82"/>
                        <a:pt x="73" y="82"/>
                      </a:cubicBezTo>
                      <a:cubicBezTo>
                        <a:pt x="73" y="82"/>
                        <a:pt x="79" y="99"/>
                        <a:pt x="80" y="103"/>
                      </a:cubicBezTo>
                      <a:cubicBezTo>
                        <a:pt x="82" y="108"/>
                        <a:pt x="84" y="111"/>
                        <a:pt x="89" y="109"/>
                      </a:cubicBezTo>
                      <a:cubicBezTo>
                        <a:pt x="93" y="108"/>
                        <a:pt x="94" y="104"/>
                        <a:pt x="92" y="100"/>
                      </a:cubicBezTo>
                      <a:cubicBezTo>
                        <a:pt x="92" y="100"/>
                        <a:pt x="83" y="73"/>
                        <a:pt x="82" y="72"/>
                      </a:cubicBezTo>
                      <a:cubicBezTo>
                        <a:pt x="82" y="70"/>
                        <a:pt x="81" y="69"/>
                        <a:pt x="80" y="69"/>
                      </a:cubicBezTo>
                      <a:cubicBezTo>
                        <a:pt x="78" y="68"/>
                        <a:pt x="77" y="68"/>
                        <a:pt x="75" y="69"/>
                      </a:cubicBezTo>
                      <a:cubicBezTo>
                        <a:pt x="73" y="69"/>
                        <a:pt x="54" y="74"/>
                        <a:pt x="54" y="74"/>
                      </a:cubicBezTo>
                      <a:cubicBezTo>
                        <a:pt x="62" y="49"/>
                        <a:pt x="62" y="49"/>
                        <a:pt x="62" y="49"/>
                      </a:cubicBezTo>
                      <a:cubicBezTo>
                        <a:pt x="102" y="20"/>
                        <a:pt x="102" y="20"/>
                        <a:pt x="102" y="20"/>
                      </a:cubicBezTo>
                      <a:cubicBezTo>
                        <a:pt x="102" y="20"/>
                        <a:pt x="101" y="19"/>
                        <a:pt x="100" y="17"/>
                      </a:cubicBezTo>
                      <a:cubicBezTo>
                        <a:pt x="98" y="14"/>
                        <a:pt x="94" y="15"/>
                        <a:pt x="89" y="1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47" name="Group 54">
                <a:extLst>
                  <a:ext uri="{FF2B5EF4-FFF2-40B4-BE49-F238E27FC236}">
                    <a16:creationId xmlns:a16="http://schemas.microsoft.com/office/drawing/2014/main" id="{982E7A10-A191-2B41-B44B-8AD755C8D7EF}"/>
                  </a:ext>
                </a:extLst>
              </p:cNvPr>
              <p:cNvGrpSpPr/>
              <p:nvPr/>
            </p:nvGrpSpPr>
            <p:grpSpPr>
              <a:xfrm>
                <a:off x="8128851" y="3758503"/>
                <a:ext cx="393700" cy="392113"/>
                <a:chOff x="8174038" y="501651"/>
                <a:chExt cx="393700" cy="392113"/>
              </a:xfrm>
            </p:grpSpPr>
            <p:sp>
              <p:nvSpPr>
                <p:cNvPr id="48" name="Freeform 114">
                  <a:extLst>
                    <a:ext uri="{FF2B5EF4-FFF2-40B4-BE49-F238E27FC236}">
                      <a16:creationId xmlns:a16="http://schemas.microsoft.com/office/drawing/2014/main" id="{60EF980C-0A25-B7E7-35A4-5B25B961E89D}"/>
                    </a:ext>
                  </a:extLst>
                </p:cNvPr>
                <p:cNvSpPr>
                  <a:spLocks/>
                </p:cNvSpPr>
                <p:nvPr/>
              </p:nvSpPr>
              <p:spPr bwMode="auto">
                <a:xfrm>
                  <a:off x="8174038" y="501651"/>
                  <a:ext cx="393700" cy="392113"/>
                </a:xfrm>
                <a:custGeom>
                  <a:avLst/>
                  <a:gdLst>
                    <a:gd name="T0" fmla="*/ 256 w 256"/>
                    <a:gd name="T1" fmla="*/ 233 h 255"/>
                    <a:gd name="T2" fmla="*/ 234 w 256"/>
                    <a:gd name="T3" fmla="*/ 255 h 255"/>
                    <a:gd name="T4" fmla="*/ 22 w 256"/>
                    <a:gd name="T5" fmla="*/ 255 h 255"/>
                    <a:gd name="T6" fmla="*/ 0 w 256"/>
                    <a:gd name="T7" fmla="*/ 233 h 255"/>
                    <a:gd name="T8" fmla="*/ 0 w 256"/>
                    <a:gd name="T9" fmla="*/ 22 h 255"/>
                    <a:gd name="T10" fmla="*/ 22 w 256"/>
                    <a:gd name="T11" fmla="*/ 0 h 255"/>
                    <a:gd name="T12" fmla="*/ 234 w 256"/>
                    <a:gd name="T13" fmla="*/ 0 h 255"/>
                    <a:gd name="T14" fmla="*/ 256 w 256"/>
                    <a:gd name="T15" fmla="*/ 22 h 255"/>
                    <a:gd name="T16" fmla="*/ 256 w 256"/>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256" y="233"/>
                      </a:moveTo>
                      <a:cubicBezTo>
                        <a:pt x="256"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6" y="10"/>
                        <a:pt x="256" y="22"/>
                      </a:cubicBezTo>
                      <a:lnTo>
                        <a:pt x="256" y="2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9" name="Freeform 115">
                  <a:extLst>
                    <a:ext uri="{FF2B5EF4-FFF2-40B4-BE49-F238E27FC236}">
                      <a16:creationId xmlns:a16="http://schemas.microsoft.com/office/drawing/2014/main" id="{D802BB93-03EC-63DC-6C9B-ECD25B551E43}"/>
                    </a:ext>
                  </a:extLst>
                </p:cNvPr>
                <p:cNvSpPr>
                  <a:spLocks noEditPoints="1"/>
                </p:cNvSpPr>
                <p:nvPr/>
              </p:nvSpPr>
              <p:spPr bwMode="auto">
                <a:xfrm>
                  <a:off x="8213725" y="541338"/>
                  <a:ext cx="115888" cy="114300"/>
                </a:xfrm>
                <a:custGeom>
                  <a:avLst/>
                  <a:gdLst>
                    <a:gd name="T0" fmla="*/ 56 w 75"/>
                    <a:gd name="T1" fmla="*/ 45 h 75"/>
                    <a:gd name="T2" fmla="*/ 75 w 75"/>
                    <a:gd name="T3" fmla="*/ 45 h 75"/>
                    <a:gd name="T4" fmla="*/ 58 w 75"/>
                    <a:gd name="T5" fmla="*/ 37 h 75"/>
                    <a:gd name="T6" fmla="*/ 75 w 75"/>
                    <a:gd name="T7" fmla="*/ 30 h 75"/>
                    <a:gd name="T8" fmla="*/ 56 w 75"/>
                    <a:gd name="T9" fmla="*/ 30 h 75"/>
                    <a:gd name="T10" fmla="*/ 69 w 75"/>
                    <a:gd name="T11" fmla="*/ 16 h 75"/>
                    <a:gd name="T12" fmla="*/ 52 w 75"/>
                    <a:gd name="T13" fmla="*/ 23 h 75"/>
                    <a:gd name="T14" fmla="*/ 59 w 75"/>
                    <a:gd name="T15" fmla="*/ 5 h 75"/>
                    <a:gd name="T16" fmla="*/ 45 w 75"/>
                    <a:gd name="T17" fmla="*/ 19 h 75"/>
                    <a:gd name="T18" fmla="*/ 45 w 75"/>
                    <a:gd name="T19" fmla="*/ 0 h 75"/>
                    <a:gd name="T20" fmla="*/ 38 w 75"/>
                    <a:gd name="T21" fmla="*/ 17 h 75"/>
                    <a:gd name="T22" fmla="*/ 30 w 75"/>
                    <a:gd name="T23" fmla="*/ 0 h 75"/>
                    <a:gd name="T24" fmla="*/ 30 w 75"/>
                    <a:gd name="T25" fmla="*/ 19 h 75"/>
                    <a:gd name="T26" fmla="*/ 16 w 75"/>
                    <a:gd name="T27" fmla="*/ 5 h 75"/>
                    <a:gd name="T28" fmla="*/ 23 w 75"/>
                    <a:gd name="T29" fmla="*/ 23 h 75"/>
                    <a:gd name="T30" fmla="*/ 6 w 75"/>
                    <a:gd name="T31" fmla="*/ 16 h 75"/>
                    <a:gd name="T32" fmla="*/ 19 w 75"/>
                    <a:gd name="T33" fmla="*/ 30 h 75"/>
                    <a:gd name="T34" fmla="*/ 0 w 75"/>
                    <a:gd name="T35" fmla="*/ 30 h 75"/>
                    <a:gd name="T36" fmla="*/ 17 w 75"/>
                    <a:gd name="T37" fmla="*/ 37 h 75"/>
                    <a:gd name="T38" fmla="*/ 0 w 75"/>
                    <a:gd name="T39" fmla="*/ 45 h 75"/>
                    <a:gd name="T40" fmla="*/ 19 w 75"/>
                    <a:gd name="T41" fmla="*/ 45 h 75"/>
                    <a:gd name="T42" fmla="*/ 6 w 75"/>
                    <a:gd name="T43" fmla="*/ 59 h 75"/>
                    <a:gd name="T44" fmla="*/ 23 w 75"/>
                    <a:gd name="T45" fmla="*/ 52 h 75"/>
                    <a:gd name="T46" fmla="*/ 16 w 75"/>
                    <a:gd name="T47" fmla="*/ 69 h 75"/>
                    <a:gd name="T48" fmla="*/ 30 w 75"/>
                    <a:gd name="T49" fmla="*/ 56 h 75"/>
                    <a:gd name="T50" fmla="*/ 30 w 75"/>
                    <a:gd name="T51" fmla="*/ 75 h 75"/>
                    <a:gd name="T52" fmla="*/ 38 w 75"/>
                    <a:gd name="T53" fmla="*/ 58 h 75"/>
                    <a:gd name="T54" fmla="*/ 45 w 75"/>
                    <a:gd name="T55" fmla="*/ 75 h 75"/>
                    <a:gd name="T56" fmla="*/ 45 w 75"/>
                    <a:gd name="T57" fmla="*/ 56 h 75"/>
                    <a:gd name="T58" fmla="*/ 59 w 75"/>
                    <a:gd name="T59" fmla="*/ 69 h 75"/>
                    <a:gd name="T60" fmla="*/ 52 w 75"/>
                    <a:gd name="T61" fmla="*/ 52 h 75"/>
                    <a:gd name="T62" fmla="*/ 70 w 75"/>
                    <a:gd name="T63" fmla="*/ 59 h 75"/>
                    <a:gd name="T64" fmla="*/ 56 w 75"/>
                    <a:gd name="T65" fmla="*/ 45 h 75"/>
                    <a:gd name="T66" fmla="*/ 41 w 75"/>
                    <a:gd name="T67" fmla="*/ 55 h 75"/>
                    <a:gd name="T68" fmla="*/ 20 w 75"/>
                    <a:gd name="T69" fmla="*/ 41 h 75"/>
                    <a:gd name="T70" fmla="*/ 34 w 75"/>
                    <a:gd name="T71" fmla="*/ 20 h 75"/>
                    <a:gd name="T72" fmla="*/ 55 w 75"/>
                    <a:gd name="T73" fmla="*/ 34 h 75"/>
                    <a:gd name="T74" fmla="*/ 41 w 75"/>
                    <a:gd name="T75"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5">
                      <a:moveTo>
                        <a:pt x="56" y="45"/>
                      </a:moveTo>
                      <a:cubicBezTo>
                        <a:pt x="75" y="45"/>
                        <a:pt x="75" y="45"/>
                        <a:pt x="75" y="45"/>
                      </a:cubicBezTo>
                      <a:cubicBezTo>
                        <a:pt x="58" y="37"/>
                        <a:pt x="58" y="37"/>
                        <a:pt x="58" y="37"/>
                      </a:cubicBezTo>
                      <a:cubicBezTo>
                        <a:pt x="75" y="30"/>
                        <a:pt x="75" y="30"/>
                        <a:pt x="75" y="30"/>
                      </a:cubicBezTo>
                      <a:cubicBezTo>
                        <a:pt x="56" y="30"/>
                        <a:pt x="56" y="30"/>
                        <a:pt x="56" y="30"/>
                      </a:cubicBezTo>
                      <a:cubicBezTo>
                        <a:pt x="69" y="16"/>
                        <a:pt x="69" y="16"/>
                        <a:pt x="69" y="16"/>
                      </a:cubicBezTo>
                      <a:cubicBezTo>
                        <a:pt x="52" y="23"/>
                        <a:pt x="52" y="23"/>
                        <a:pt x="52" y="23"/>
                      </a:cubicBezTo>
                      <a:cubicBezTo>
                        <a:pt x="59" y="5"/>
                        <a:pt x="59" y="5"/>
                        <a:pt x="59" y="5"/>
                      </a:cubicBezTo>
                      <a:cubicBezTo>
                        <a:pt x="45" y="19"/>
                        <a:pt x="45" y="19"/>
                        <a:pt x="45" y="19"/>
                      </a:cubicBezTo>
                      <a:cubicBezTo>
                        <a:pt x="45" y="0"/>
                        <a:pt x="45" y="0"/>
                        <a:pt x="45" y="0"/>
                      </a:cubicBezTo>
                      <a:cubicBezTo>
                        <a:pt x="38" y="17"/>
                        <a:pt x="38" y="17"/>
                        <a:pt x="38" y="17"/>
                      </a:cubicBezTo>
                      <a:cubicBezTo>
                        <a:pt x="30" y="0"/>
                        <a:pt x="30" y="0"/>
                        <a:pt x="30" y="0"/>
                      </a:cubicBezTo>
                      <a:cubicBezTo>
                        <a:pt x="30" y="19"/>
                        <a:pt x="30" y="19"/>
                        <a:pt x="30" y="19"/>
                      </a:cubicBezTo>
                      <a:cubicBezTo>
                        <a:pt x="16" y="5"/>
                        <a:pt x="16" y="5"/>
                        <a:pt x="16" y="5"/>
                      </a:cubicBezTo>
                      <a:cubicBezTo>
                        <a:pt x="23" y="23"/>
                        <a:pt x="23" y="23"/>
                        <a:pt x="23" y="23"/>
                      </a:cubicBezTo>
                      <a:cubicBezTo>
                        <a:pt x="6" y="16"/>
                        <a:pt x="6" y="16"/>
                        <a:pt x="6" y="16"/>
                      </a:cubicBezTo>
                      <a:cubicBezTo>
                        <a:pt x="19" y="30"/>
                        <a:pt x="19" y="30"/>
                        <a:pt x="19" y="30"/>
                      </a:cubicBezTo>
                      <a:cubicBezTo>
                        <a:pt x="0" y="30"/>
                        <a:pt x="0" y="30"/>
                        <a:pt x="0" y="30"/>
                      </a:cubicBezTo>
                      <a:cubicBezTo>
                        <a:pt x="17" y="37"/>
                        <a:pt x="17" y="37"/>
                        <a:pt x="17" y="37"/>
                      </a:cubicBezTo>
                      <a:cubicBezTo>
                        <a:pt x="0" y="45"/>
                        <a:pt x="0" y="45"/>
                        <a:pt x="0" y="45"/>
                      </a:cubicBezTo>
                      <a:cubicBezTo>
                        <a:pt x="19" y="45"/>
                        <a:pt x="19" y="45"/>
                        <a:pt x="19" y="45"/>
                      </a:cubicBezTo>
                      <a:cubicBezTo>
                        <a:pt x="6" y="59"/>
                        <a:pt x="6" y="59"/>
                        <a:pt x="6" y="59"/>
                      </a:cubicBezTo>
                      <a:cubicBezTo>
                        <a:pt x="23" y="52"/>
                        <a:pt x="23" y="52"/>
                        <a:pt x="23" y="52"/>
                      </a:cubicBezTo>
                      <a:cubicBezTo>
                        <a:pt x="16" y="69"/>
                        <a:pt x="16" y="69"/>
                        <a:pt x="16" y="69"/>
                      </a:cubicBezTo>
                      <a:cubicBezTo>
                        <a:pt x="30" y="56"/>
                        <a:pt x="30" y="56"/>
                        <a:pt x="30" y="56"/>
                      </a:cubicBezTo>
                      <a:cubicBezTo>
                        <a:pt x="30" y="75"/>
                        <a:pt x="30" y="75"/>
                        <a:pt x="30" y="75"/>
                      </a:cubicBezTo>
                      <a:cubicBezTo>
                        <a:pt x="38" y="58"/>
                        <a:pt x="38" y="58"/>
                        <a:pt x="38" y="58"/>
                      </a:cubicBezTo>
                      <a:cubicBezTo>
                        <a:pt x="45" y="75"/>
                        <a:pt x="45" y="75"/>
                        <a:pt x="45" y="75"/>
                      </a:cubicBezTo>
                      <a:cubicBezTo>
                        <a:pt x="45" y="56"/>
                        <a:pt x="45" y="56"/>
                        <a:pt x="45" y="56"/>
                      </a:cubicBezTo>
                      <a:cubicBezTo>
                        <a:pt x="59" y="69"/>
                        <a:pt x="59" y="69"/>
                        <a:pt x="59" y="69"/>
                      </a:cubicBezTo>
                      <a:cubicBezTo>
                        <a:pt x="52" y="52"/>
                        <a:pt x="52" y="52"/>
                        <a:pt x="52" y="52"/>
                      </a:cubicBezTo>
                      <a:cubicBezTo>
                        <a:pt x="70" y="59"/>
                        <a:pt x="70" y="59"/>
                        <a:pt x="70" y="59"/>
                      </a:cubicBezTo>
                      <a:lnTo>
                        <a:pt x="56" y="45"/>
                      </a:lnTo>
                      <a:close/>
                      <a:moveTo>
                        <a:pt x="41" y="55"/>
                      </a:moveTo>
                      <a:cubicBezTo>
                        <a:pt x="31" y="57"/>
                        <a:pt x="22" y="51"/>
                        <a:pt x="20" y="41"/>
                      </a:cubicBezTo>
                      <a:cubicBezTo>
                        <a:pt x="18" y="31"/>
                        <a:pt x="24" y="22"/>
                        <a:pt x="34" y="20"/>
                      </a:cubicBezTo>
                      <a:cubicBezTo>
                        <a:pt x="44" y="18"/>
                        <a:pt x="53" y="24"/>
                        <a:pt x="55" y="34"/>
                      </a:cubicBezTo>
                      <a:cubicBezTo>
                        <a:pt x="57" y="44"/>
                        <a:pt x="51" y="53"/>
                        <a:pt x="41"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0" name="Freeform 116">
                  <a:extLst>
                    <a:ext uri="{FF2B5EF4-FFF2-40B4-BE49-F238E27FC236}">
                      <a16:creationId xmlns:a16="http://schemas.microsoft.com/office/drawing/2014/main" id="{CD81A5ED-1F42-5959-826D-AFE2DF85810F}"/>
                    </a:ext>
                  </a:extLst>
                </p:cNvPr>
                <p:cNvSpPr>
                  <a:spLocks/>
                </p:cNvSpPr>
                <p:nvPr/>
              </p:nvSpPr>
              <p:spPr bwMode="auto">
                <a:xfrm>
                  <a:off x="8247063" y="574676"/>
                  <a:ext cx="47625" cy="47625"/>
                </a:xfrm>
                <a:custGeom>
                  <a:avLst/>
                  <a:gdLst>
                    <a:gd name="T0" fmla="*/ 2 w 31"/>
                    <a:gd name="T1" fmla="*/ 18 h 31"/>
                    <a:gd name="T2" fmla="*/ 13 w 31"/>
                    <a:gd name="T3" fmla="*/ 2 h 31"/>
                    <a:gd name="T4" fmla="*/ 29 w 31"/>
                    <a:gd name="T5" fmla="*/ 13 h 31"/>
                    <a:gd name="T6" fmla="*/ 18 w 31"/>
                    <a:gd name="T7" fmla="*/ 29 h 31"/>
                    <a:gd name="T8" fmla="*/ 2 w 31"/>
                    <a:gd name="T9" fmla="*/ 18 h 31"/>
                  </a:gdLst>
                  <a:ahLst/>
                  <a:cxnLst>
                    <a:cxn ang="0">
                      <a:pos x="T0" y="T1"/>
                    </a:cxn>
                    <a:cxn ang="0">
                      <a:pos x="T2" y="T3"/>
                    </a:cxn>
                    <a:cxn ang="0">
                      <a:pos x="T4" y="T5"/>
                    </a:cxn>
                    <a:cxn ang="0">
                      <a:pos x="T6" y="T7"/>
                    </a:cxn>
                    <a:cxn ang="0">
                      <a:pos x="T8" y="T9"/>
                    </a:cxn>
                  </a:cxnLst>
                  <a:rect l="0" t="0" r="r" b="b"/>
                  <a:pathLst>
                    <a:path w="31" h="31">
                      <a:moveTo>
                        <a:pt x="2" y="18"/>
                      </a:moveTo>
                      <a:cubicBezTo>
                        <a:pt x="0" y="11"/>
                        <a:pt x="5" y="3"/>
                        <a:pt x="13" y="2"/>
                      </a:cubicBezTo>
                      <a:cubicBezTo>
                        <a:pt x="20" y="0"/>
                        <a:pt x="28" y="5"/>
                        <a:pt x="29" y="13"/>
                      </a:cubicBezTo>
                      <a:cubicBezTo>
                        <a:pt x="31" y="20"/>
                        <a:pt x="26" y="28"/>
                        <a:pt x="18" y="29"/>
                      </a:cubicBezTo>
                      <a:cubicBezTo>
                        <a:pt x="11" y="31"/>
                        <a:pt x="3" y="26"/>
                        <a:pt x="2"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1" name="Freeform 117">
                  <a:extLst>
                    <a:ext uri="{FF2B5EF4-FFF2-40B4-BE49-F238E27FC236}">
                      <a16:creationId xmlns:a16="http://schemas.microsoft.com/office/drawing/2014/main" id="{08925C04-95E4-941E-6291-201FA4BFF1BB}"/>
                    </a:ext>
                  </a:extLst>
                </p:cNvPr>
                <p:cNvSpPr>
                  <a:spLocks/>
                </p:cNvSpPr>
                <p:nvPr/>
              </p:nvSpPr>
              <p:spPr bwMode="auto">
                <a:xfrm>
                  <a:off x="8296275" y="612776"/>
                  <a:ext cx="233363" cy="244475"/>
                </a:xfrm>
                <a:custGeom>
                  <a:avLst/>
                  <a:gdLst>
                    <a:gd name="T0" fmla="*/ 148 w 151"/>
                    <a:gd name="T1" fmla="*/ 17 h 158"/>
                    <a:gd name="T2" fmla="*/ 144 w 151"/>
                    <a:gd name="T3" fmla="*/ 13 h 158"/>
                    <a:gd name="T4" fmla="*/ 118 w 151"/>
                    <a:gd name="T5" fmla="*/ 37 h 158"/>
                    <a:gd name="T6" fmla="*/ 50 w 151"/>
                    <a:gd name="T7" fmla="*/ 3 h 158"/>
                    <a:gd name="T8" fmla="*/ 41 w 151"/>
                    <a:gd name="T9" fmla="*/ 5 h 158"/>
                    <a:gd name="T10" fmla="*/ 21 w 151"/>
                    <a:gd name="T11" fmla="*/ 31 h 158"/>
                    <a:gd name="T12" fmla="*/ 23 w 151"/>
                    <a:gd name="T13" fmla="*/ 42 h 158"/>
                    <a:gd name="T14" fmla="*/ 28 w 151"/>
                    <a:gd name="T15" fmla="*/ 45 h 158"/>
                    <a:gd name="T16" fmla="*/ 49 w 151"/>
                    <a:gd name="T17" fmla="*/ 18 h 158"/>
                    <a:gd name="T18" fmla="*/ 64 w 151"/>
                    <a:gd name="T19" fmla="*/ 26 h 158"/>
                    <a:gd name="T20" fmla="*/ 50 w 151"/>
                    <a:gd name="T21" fmla="*/ 76 h 158"/>
                    <a:gd name="T22" fmla="*/ 4 w 151"/>
                    <a:gd name="T23" fmla="*/ 142 h 158"/>
                    <a:gd name="T24" fmla="*/ 6 w 151"/>
                    <a:gd name="T25" fmla="*/ 156 h 158"/>
                    <a:gd name="T26" fmla="*/ 19 w 151"/>
                    <a:gd name="T27" fmla="*/ 151 h 158"/>
                    <a:gd name="T28" fmla="*/ 59 w 151"/>
                    <a:gd name="T29" fmla="*/ 95 h 158"/>
                    <a:gd name="T30" fmla="*/ 98 w 151"/>
                    <a:gd name="T31" fmla="*/ 105 h 158"/>
                    <a:gd name="T32" fmla="*/ 104 w 151"/>
                    <a:gd name="T33" fmla="*/ 144 h 158"/>
                    <a:gd name="T34" fmla="*/ 117 w 151"/>
                    <a:gd name="T35" fmla="*/ 149 h 158"/>
                    <a:gd name="T36" fmla="*/ 121 w 151"/>
                    <a:gd name="T37" fmla="*/ 136 h 158"/>
                    <a:gd name="T38" fmla="*/ 114 w 151"/>
                    <a:gd name="T39" fmla="*/ 91 h 158"/>
                    <a:gd name="T40" fmla="*/ 82 w 151"/>
                    <a:gd name="T41" fmla="*/ 82 h 158"/>
                    <a:gd name="T42" fmla="*/ 95 w 151"/>
                    <a:gd name="T43" fmla="*/ 42 h 158"/>
                    <a:gd name="T44" fmla="*/ 116 w 151"/>
                    <a:gd name="T45" fmla="*/ 52 h 158"/>
                    <a:gd name="T46" fmla="*/ 125 w 151"/>
                    <a:gd name="T47" fmla="*/ 51 h 158"/>
                    <a:gd name="T48" fmla="*/ 148 w 151"/>
                    <a:gd name="T49" fmla="*/ 28 h 158"/>
                    <a:gd name="T50" fmla="*/ 148 w 151"/>
                    <a:gd name="T51" fmla="*/ 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58">
                      <a:moveTo>
                        <a:pt x="148" y="17"/>
                      </a:moveTo>
                      <a:cubicBezTo>
                        <a:pt x="147" y="16"/>
                        <a:pt x="145" y="14"/>
                        <a:pt x="144" y="13"/>
                      </a:cubicBezTo>
                      <a:cubicBezTo>
                        <a:pt x="118" y="37"/>
                        <a:pt x="118" y="37"/>
                        <a:pt x="118" y="37"/>
                      </a:cubicBezTo>
                      <a:cubicBezTo>
                        <a:pt x="118" y="37"/>
                        <a:pt x="56" y="6"/>
                        <a:pt x="50" y="3"/>
                      </a:cubicBezTo>
                      <a:cubicBezTo>
                        <a:pt x="45" y="0"/>
                        <a:pt x="41" y="5"/>
                        <a:pt x="41" y="5"/>
                      </a:cubicBezTo>
                      <a:cubicBezTo>
                        <a:pt x="41" y="5"/>
                        <a:pt x="22" y="30"/>
                        <a:pt x="21" y="31"/>
                      </a:cubicBezTo>
                      <a:cubicBezTo>
                        <a:pt x="18" y="35"/>
                        <a:pt x="21" y="40"/>
                        <a:pt x="23" y="42"/>
                      </a:cubicBezTo>
                      <a:cubicBezTo>
                        <a:pt x="25" y="44"/>
                        <a:pt x="26" y="44"/>
                        <a:pt x="28" y="45"/>
                      </a:cubicBezTo>
                      <a:cubicBezTo>
                        <a:pt x="28" y="45"/>
                        <a:pt x="46" y="22"/>
                        <a:pt x="49" y="18"/>
                      </a:cubicBezTo>
                      <a:cubicBezTo>
                        <a:pt x="64" y="26"/>
                        <a:pt x="64" y="26"/>
                        <a:pt x="64" y="26"/>
                      </a:cubicBezTo>
                      <a:cubicBezTo>
                        <a:pt x="50" y="76"/>
                        <a:pt x="50" y="76"/>
                        <a:pt x="50" y="76"/>
                      </a:cubicBezTo>
                      <a:cubicBezTo>
                        <a:pt x="4" y="142"/>
                        <a:pt x="4" y="142"/>
                        <a:pt x="4" y="142"/>
                      </a:cubicBezTo>
                      <a:cubicBezTo>
                        <a:pt x="1" y="147"/>
                        <a:pt x="0" y="153"/>
                        <a:pt x="6" y="156"/>
                      </a:cubicBezTo>
                      <a:cubicBezTo>
                        <a:pt x="11" y="158"/>
                        <a:pt x="16" y="155"/>
                        <a:pt x="19" y="151"/>
                      </a:cubicBezTo>
                      <a:cubicBezTo>
                        <a:pt x="21" y="149"/>
                        <a:pt x="55" y="100"/>
                        <a:pt x="59" y="95"/>
                      </a:cubicBezTo>
                      <a:cubicBezTo>
                        <a:pt x="66" y="97"/>
                        <a:pt x="98" y="105"/>
                        <a:pt x="98" y="105"/>
                      </a:cubicBezTo>
                      <a:cubicBezTo>
                        <a:pt x="104" y="144"/>
                        <a:pt x="104" y="144"/>
                        <a:pt x="104" y="144"/>
                      </a:cubicBezTo>
                      <a:cubicBezTo>
                        <a:pt x="106" y="149"/>
                        <a:pt x="112" y="151"/>
                        <a:pt x="117" y="149"/>
                      </a:cubicBezTo>
                      <a:cubicBezTo>
                        <a:pt x="121" y="147"/>
                        <a:pt x="122" y="142"/>
                        <a:pt x="121" y="136"/>
                      </a:cubicBezTo>
                      <a:cubicBezTo>
                        <a:pt x="114" y="91"/>
                        <a:pt x="114" y="91"/>
                        <a:pt x="114" y="91"/>
                      </a:cubicBezTo>
                      <a:cubicBezTo>
                        <a:pt x="82" y="82"/>
                        <a:pt x="82" y="82"/>
                        <a:pt x="82" y="82"/>
                      </a:cubicBezTo>
                      <a:cubicBezTo>
                        <a:pt x="95" y="42"/>
                        <a:pt x="95" y="42"/>
                        <a:pt x="95" y="42"/>
                      </a:cubicBezTo>
                      <a:cubicBezTo>
                        <a:pt x="116" y="52"/>
                        <a:pt x="116" y="52"/>
                        <a:pt x="116" y="52"/>
                      </a:cubicBezTo>
                      <a:cubicBezTo>
                        <a:pt x="116" y="52"/>
                        <a:pt x="121" y="54"/>
                        <a:pt x="125" y="51"/>
                      </a:cubicBezTo>
                      <a:cubicBezTo>
                        <a:pt x="130" y="46"/>
                        <a:pt x="148" y="28"/>
                        <a:pt x="148" y="28"/>
                      </a:cubicBezTo>
                      <a:cubicBezTo>
                        <a:pt x="151" y="25"/>
                        <a:pt x="150" y="21"/>
                        <a:pt x="148"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2" name="Freeform 118">
                  <a:extLst>
                    <a:ext uri="{FF2B5EF4-FFF2-40B4-BE49-F238E27FC236}">
                      <a16:creationId xmlns:a16="http://schemas.microsoft.com/office/drawing/2014/main" id="{E6FA172E-9532-F9E8-2C40-96C4FCE67B80}"/>
                    </a:ext>
                  </a:extLst>
                </p:cNvPr>
                <p:cNvSpPr>
                  <a:spLocks/>
                </p:cNvSpPr>
                <p:nvPr/>
              </p:nvSpPr>
              <p:spPr bwMode="auto">
                <a:xfrm>
                  <a:off x="8412163" y="584201"/>
                  <a:ext cx="60325" cy="61913"/>
                </a:xfrm>
                <a:custGeom>
                  <a:avLst/>
                  <a:gdLst>
                    <a:gd name="T0" fmla="*/ 36 w 39"/>
                    <a:gd name="T1" fmla="*/ 14 h 40"/>
                    <a:gd name="T2" fmla="*/ 25 w 39"/>
                    <a:gd name="T3" fmla="*/ 36 h 40"/>
                    <a:gd name="T4" fmla="*/ 3 w 39"/>
                    <a:gd name="T5" fmla="*/ 25 h 40"/>
                    <a:gd name="T6" fmla="*/ 14 w 39"/>
                    <a:gd name="T7" fmla="*/ 3 h 40"/>
                    <a:gd name="T8" fmla="*/ 36 w 39"/>
                    <a:gd name="T9" fmla="*/ 14 h 40"/>
                  </a:gdLst>
                  <a:ahLst/>
                  <a:cxnLst>
                    <a:cxn ang="0">
                      <a:pos x="T0" y="T1"/>
                    </a:cxn>
                    <a:cxn ang="0">
                      <a:pos x="T2" y="T3"/>
                    </a:cxn>
                    <a:cxn ang="0">
                      <a:pos x="T4" y="T5"/>
                    </a:cxn>
                    <a:cxn ang="0">
                      <a:pos x="T6" y="T7"/>
                    </a:cxn>
                    <a:cxn ang="0">
                      <a:pos x="T8" y="T9"/>
                    </a:cxn>
                  </a:cxnLst>
                  <a:rect l="0" t="0" r="r" b="b"/>
                  <a:pathLst>
                    <a:path w="39" h="40">
                      <a:moveTo>
                        <a:pt x="36" y="14"/>
                      </a:moveTo>
                      <a:cubicBezTo>
                        <a:pt x="39" y="23"/>
                        <a:pt x="34" y="33"/>
                        <a:pt x="25" y="36"/>
                      </a:cubicBezTo>
                      <a:cubicBezTo>
                        <a:pt x="16" y="40"/>
                        <a:pt x="6" y="35"/>
                        <a:pt x="3" y="25"/>
                      </a:cubicBezTo>
                      <a:cubicBezTo>
                        <a:pt x="0" y="16"/>
                        <a:pt x="5" y="6"/>
                        <a:pt x="14" y="3"/>
                      </a:cubicBezTo>
                      <a:cubicBezTo>
                        <a:pt x="23" y="0"/>
                        <a:pt x="33" y="5"/>
                        <a:pt x="36"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sp>
          <p:nvSpPr>
            <p:cNvPr id="42" name="Down Arrow 68">
              <a:extLst>
                <a:ext uri="{FF2B5EF4-FFF2-40B4-BE49-F238E27FC236}">
                  <a16:creationId xmlns:a16="http://schemas.microsoft.com/office/drawing/2014/main" id="{87AA6DA3-09ED-4BAA-D9A0-931BD1EA0016}"/>
                </a:ext>
              </a:extLst>
            </p:cNvPr>
            <p:cNvSpPr/>
            <p:nvPr/>
          </p:nvSpPr>
          <p:spPr>
            <a:xfrm>
              <a:off x="7871152" y="1640971"/>
              <a:ext cx="601980" cy="640751"/>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60" name="Freeform 347">
            <a:extLst>
              <a:ext uri="{FF2B5EF4-FFF2-40B4-BE49-F238E27FC236}">
                <a16:creationId xmlns:a16="http://schemas.microsoft.com/office/drawing/2014/main" id="{76CE45DD-2177-B195-F383-485BDCA20267}"/>
              </a:ext>
            </a:extLst>
          </p:cNvPr>
          <p:cNvSpPr>
            <a:spLocks/>
          </p:cNvSpPr>
          <p:nvPr/>
        </p:nvSpPr>
        <p:spPr bwMode="auto">
          <a:xfrm>
            <a:off x="4528092" y="4542896"/>
            <a:ext cx="1094400" cy="1099200"/>
          </a:xfrm>
          <a:custGeom>
            <a:avLst/>
            <a:gdLst>
              <a:gd name="T0" fmla="*/ 256 w 256"/>
              <a:gd name="T1" fmla="*/ 233 h 255"/>
              <a:gd name="T2" fmla="*/ 234 w 256"/>
              <a:gd name="T3" fmla="*/ 255 h 255"/>
              <a:gd name="T4" fmla="*/ 22 w 256"/>
              <a:gd name="T5" fmla="*/ 255 h 255"/>
              <a:gd name="T6" fmla="*/ 0 w 256"/>
              <a:gd name="T7" fmla="*/ 233 h 255"/>
              <a:gd name="T8" fmla="*/ 0 w 256"/>
              <a:gd name="T9" fmla="*/ 22 h 255"/>
              <a:gd name="T10" fmla="*/ 22 w 256"/>
              <a:gd name="T11" fmla="*/ 0 h 255"/>
              <a:gd name="T12" fmla="*/ 234 w 256"/>
              <a:gd name="T13" fmla="*/ 0 h 255"/>
              <a:gd name="T14" fmla="*/ 256 w 256"/>
              <a:gd name="T15" fmla="*/ 22 h 255"/>
              <a:gd name="T16" fmla="*/ 256 w 256"/>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256" y="233"/>
                </a:moveTo>
                <a:cubicBezTo>
                  <a:pt x="256" y="245"/>
                  <a:pt x="246" y="255"/>
                  <a:pt x="234" y="255"/>
                </a:cubicBezTo>
                <a:cubicBezTo>
                  <a:pt x="22" y="255"/>
                  <a:pt x="22" y="255"/>
                  <a:pt x="22" y="255"/>
                </a:cubicBezTo>
                <a:cubicBezTo>
                  <a:pt x="10" y="255"/>
                  <a:pt x="0" y="245"/>
                  <a:pt x="0" y="233"/>
                </a:cubicBezTo>
                <a:cubicBezTo>
                  <a:pt x="0" y="22"/>
                  <a:pt x="0" y="22"/>
                  <a:pt x="0" y="22"/>
                </a:cubicBezTo>
                <a:cubicBezTo>
                  <a:pt x="0" y="10"/>
                  <a:pt x="10" y="0"/>
                  <a:pt x="22" y="0"/>
                </a:cubicBezTo>
                <a:cubicBezTo>
                  <a:pt x="234" y="0"/>
                  <a:pt x="234" y="0"/>
                  <a:pt x="234" y="0"/>
                </a:cubicBezTo>
                <a:cubicBezTo>
                  <a:pt x="246" y="0"/>
                  <a:pt x="256" y="10"/>
                  <a:pt x="256" y="22"/>
                </a:cubicBezTo>
                <a:lnTo>
                  <a:pt x="256" y="233"/>
                </a:lnTo>
                <a:close/>
              </a:path>
            </a:pathLst>
          </a:custGeom>
          <a:solidFill>
            <a:srgbClr val="0019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61" name="Group 124">
            <a:extLst>
              <a:ext uri="{FF2B5EF4-FFF2-40B4-BE49-F238E27FC236}">
                <a16:creationId xmlns:a16="http://schemas.microsoft.com/office/drawing/2014/main" id="{ADB4E73C-2E9D-334E-25A4-9CB266182AD4}"/>
              </a:ext>
            </a:extLst>
          </p:cNvPr>
          <p:cNvGrpSpPr/>
          <p:nvPr/>
        </p:nvGrpSpPr>
        <p:grpSpPr>
          <a:xfrm>
            <a:off x="4287115" y="4879902"/>
            <a:ext cx="1447603" cy="1139663"/>
            <a:chOff x="3238196" y="3592391"/>
            <a:chExt cx="1085702" cy="854747"/>
          </a:xfrm>
        </p:grpSpPr>
        <p:sp>
          <p:nvSpPr>
            <p:cNvPr id="62" name="Arc 72">
              <a:extLst>
                <a:ext uri="{FF2B5EF4-FFF2-40B4-BE49-F238E27FC236}">
                  <a16:creationId xmlns:a16="http://schemas.microsoft.com/office/drawing/2014/main" id="{66112AF2-5041-B9A8-B0B0-2621564CA293}"/>
                </a:ext>
              </a:extLst>
            </p:cNvPr>
            <p:cNvSpPr/>
            <p:nvPr/>
          </p:nvSpPr>
          <p:spPr>
            <a:xfrm>
              <a:off x="3238196" y="3808377"/>
              <a:ext cx="1085702" cy="638761"/>
            </a:xfrm>
            <a:prstGeom prst="arc">
              <a:avLst>
                <a:gd name="adj1" fmla="val 12671453"/>
                <a:gd name="adj2" fmla="val 2055899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3" name="Arc 69">
              <a:extLst>
                <a:ext uri="{FF2B5EF4-FFF2-40B4-BE49-F238E27FC236}">
                  <a16:creationId xmlns:a16="http://schemas.microsoft.com/office/drawing/2014/main" id="{37132E2F-3F14-5821-DA73-13505F965DD9}"/>
                </a:ext>
              </a:extLst>
            </p:cNvPr>
            <p:cNvSpPr/>
            <p:nvPr/>
          </p:nvSpPr>
          <p:spPr>
            <a:xfrm>
              <a:off x="3253278" y="3592391"/>
              <a:ext cx="1070620" cy="638761"/>
            </a:xfrm>
            <a:prstGeom prst="arc">
              <a:avLst>
                <a:gd name="adj1" fmla="val 12671453"/>
                <a:gd name="adj2" fmla="val 2055899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4" name="Oval 70">
              <a:extLst>
                <a:ext uri="{FF2B5EF4-FFF2-40B4-BE49-F238E27FC236}">
                  <a16:creationId xmlns:a16="http://schemas.microsoft.com/office/drawing/2014/main" id="{77ABC903-5F9E-9BEC-0C6E-39CCF39D6178}"/>
                </a:ext>
              </a:extLst>
            </p:cNvPr>
            <p:cNvSpPr/>
            <p:nvPr/>
          </p:nvSpPr>
          <p:spPr>
            <a:xfrm>
              <a:off x="3622806" y="3784201"/>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5" name="Oval 74">
              <a:extLst>
                <a:ext uri="{FF2B5EF4-FFF2-40B4-BE49-F238E27FC236}">
                  <a16:creationId xmlns:a16="http://schemas.microsoft.com/office/drawing/2014/main" id="{016413D1-B1EF-1838-A088-25D1671862C5}"/>
                </a:ext>
              </a:extLst>
            </p:cNvPr>
            <p:cNvSpPr/>
            <p:nvPr/>
          </p:nvSpPr>
          <p:spPr>
            <a:xfrm>
              <a:off x="3661256" y="3781820"/>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6" name="Oval 75">
              <a:extLst>
                <a:ext uri="{FF2B5EF4-FFF2-40B4-BE49-F238E27FC236}">
                  <a16:creationId xmlns:a16="http://schemas.microsoft.com/office/drawing/2014/main" id="{3F2F2CDF-5336-FC2A-D2E2-AB3D4681B0AA}"/>
                </a:ext>
              </a:extLst>
            </p:cNvPr>
            <p:cNvSpPr/>
            <p:nvPr/>
          </p:nvSpPr>
          <p:spPr>
            <a:xfrm>
              <a:off x="3691271" y="3786796"/>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7" name="Oval 76">
              <a:extLst>
                <a:ext uri="{FF2B5EF4-FFF2-40B4-BE49-F238E27FC236}">
                  <a16:creationId xmlns:a16="http://schemas.microsoft.com/office/drawing/2014/main" id="{5BC339B7-EFF7-1D36-62C2-5A135DAF519B}"/>
                </a:ext>
              </a:extLst>
            </p:cNvPr>
            <p:cNvSpPr/>
            <p:nvPr/>
          </p:nvSpPr>
          <p:spPr>
            <a:xfrm>
              <a:off x="3456407" y="368206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8" name="Oval 77">
              <a:extLst>
                <a:ext uri="{FF2B5EF4-FFF2-40B4-BE49-F238E27FC236}">
                  <a16:creationId xmlns:a16="http://schemas.microsoft.com/office/drawing/2014/main" id="{880F9A53-4AF0-1DB9-C239-6F953A2FD152}"/>
                </a:ext>
              </a:extLst>
            </p:cNvPr>
            <p:cNvSpPr/>
            <p:nvPr/>
          </p:nvSpPr>
          <p:spPr>
            <a:xfrm>
              <a:off x="3547109" y="3726809"/>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69" name="Oval 78">
              <a:extLst>
                <a:ext uri="{FF2B5EF4-FFF2-40B4-BE49-F238E27FC236}">
                  <a16:creationId xmlns:a16="http://schemas.microsoft.com/office/drawing/2014/main" id="{32F579BD-05DB-BE3B-BCEA-60FAFB4864C7}"/>
                </a:ext>
              </a:extLst>
            </p:cNvPr>
            <p:cNvSpPr/>
            <p:nvPr/>
          </p:nvSpPr>
          <p:spPr>
            <a:xfrm>
              <a:off x="3483656" y="3736755"/>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0" name="Oval 79">
              <a:extLst>
                <a:ext uri="{FF2B5EF4-FFF2-40B4-BE49-F238E27FC236}">
                  <a16:creationId xmlns:a16="http://schemas.microsoft.com/office/drawing/2014/main" id="{1E9747F7-7BC3-C3FF-B1FE-F16D3EFC3196}"/>
                </a:ext>
              </a:extLst>
            </p:cNvPr>
            <p:cNvSpPr/>
            <p:nvPr/>
          </p:nvSpPr>
          <p:spPr>
            <a:xfrm>
              <a:off x="3608360" y="3678385"/>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1" name="Oval 80">
              <a:extLst>
                <a:ext uri="{FF2B5EF4-FFF2-40B4-BE49-F238E27FC236}">
                  <a16:creationId xmlns:a16="http://schemas.microsoft.com/office/drawing/2014/main" id="{254F2327-697F-BBB7-1D27-56E6959A62CE}"/>
                </a:ext>
              </a:extLst>
            </p:cNvPr>
            <p:cNvSpPr/>
            <p:nvPr/>
          </p:nvSpPr>
          <p:spPr>
            <a:xfrm>
              <a:off x="3681144" y="3723247"/>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2" name="Oval 81">
              <a:extLst>
                <a:ext uri="{FF2B5EF4-FFF2-40B4-BE49-F238E27FC236}">
                  <a16:creationId xmlns:a16="http://schemas.microsoft.com/office/drawing/2014/main" id="{4A941CEF-0172-2EE8-0726-3B6CB2EA1B6C}"/>
                </a:ext>
              </a:extLst>
            </p:cNvPr>
            <p:cNvSpPr/>
            <p:nvPr/>
          </p:nvSpPr>
          <p:spPr>
            <a:xfrm>
              <a:off x="3755140" y="3678385"/>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3" name="Oval 82">
              <a:extLst>
                <a:ext uri="{FF2B5EF4-FFF2-40B4-BE49-F238E27FC236}">
                  <a16:creationId xmlns:a16="http://schemas.microsoft.com/office/drawing/2014/main" id="{E9CD7565-58CF-DDE5-1044-AB1A76FA4279}"/>
                </a:ext>
              </a:extLst>
            </p:cNvPr>
            <p:cNvSpPr/>
            <p:nvPr/>
          </p:nvSpPr>
          <p:spPr>
            <a:xfrm>
              <a:off x="3704896" y="368036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4" name="Oval 83">
              <a:extLst>
                <a:ext uri="{FF2B5EF4-FFF2-40B4-BE49-F238E27FC236}">
                  <a16:creationId xmlns:a16="http://schemas.microsoft.com/office/drawing/2014/main" id="{29A7AB95-566B-A0FB-5379-072AFB8DDE73}"/>
                </a:ext>
              </a:extLst>
            </p:cNvPr>
            <p:cNvSpPr/>
            <p:nvPr/>
          </p:nvSpPr>
          <p:spPr>
            <a:xfrm>
              <a:off x="3929567" y="3787517"/>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5" name="Oval 84">
              <a:extLst>
                <a:ext uri="{FF2B5EF4-FFF2-40B4-BE49-F238E27FC236}">
                  <a16:creationId xmlns:a16="http://schemas.microsoft.com/office/drawing/2014/main" id="{1EC9F2E2-E1C7-5103-E77C-0DA0CEAE48CE}"/>
                </a:ext>
              </a:extLst>
            </p:cNvPr>
            <p:cNvSpPr/>
            <p:nvPr/>
          </p:nvSpPr>
          <p:spPr>
            <a:xfrm>
              <a:off x="3914589" y="3720409"/>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6" name="Oval 85">
              <a:extLst>
                <a:ext uri="{FF2B5EF4-FFF2-40B4-BE49-F238E27FC236}">
                  <a16:creationId xmlns:a16="http://schemas.microsoft.com/office/drawing/2014/main" id="{9EFC94D1-E246-3C37-E15B-69ED9A8D54F4}"/>
                </a:ext>
              </a:extLst>
            </p:cNvPr>
            <p:cNvSpPr/>
            <p:nvPr/>
          </p:nvSpPr>
          <p:spPr>
            <a:xfrm>
              <a:off x="4040429" y="3687888"/>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7" name="Oval 86">
              <a:extLst>
                <a:ext uri="{FF2B5EF4-FFF2-40B4-BE49-F238E27FC236}">
                  <a16:creationId xmlns:a16="http://schemas.microsoft.com/office/drawing/2014/main" id="{7BA10224-BA5E-7B83-0D44-009DCCECAAA5}"/>
                </a:ext>
              </a:extLst>
            </p:cNvPr>
            <p:cNvSpPr/>
            <p:nvPr/>
          </p:nvSpPr>
          <p:spPr>
            <a:xfrm>
              <a:off x="4037259" y="3752457"/>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8" name="Oval 87">
              <a:extLst>
                <a:ext uri="{FF2B5EF4-FFF2-40B4-BE49-F238E27FC236}">
                  <a16:creationId xmlns:a16="http://schemas.microsoft.com/office/drawing/2014/main" id="{BAC9BFFB-A817-33C6-17D7-8168160BF62E}"/>
                </a:ext>
              </a:extLst>
            </p:cNvPr>
            <p:cNvSpPr/>
            <p:nvPr/>
          </p:nvSpPr>
          <p:spPr>
            <a:xfrm>
              <a:off x="3973337" y="367602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9" name="Oval 88">
              <a:extLst>
                <a:ext uri="{FF2B5EF4-FFF2-40B4-BE49-F238E27FC236}">
                  <a16:creationId xmlns:a16="http://schemas.microsoft.com/office/drawing/2014/main" id="{E6FE1091-CA88-871A-E992-02231169B890}"/>
                </a:ext>
              </a:extLst>
            </p:cNvPr>
            <p:cNvSpPr/>
            <p:nvPr/>
          </p:nvSpPr>
          <p:spPr>
            <a:xfrm>
              <a:off x="4115942" y="3735526"/>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0" name="Oval 89">
              <a:extLst>
                <a:ext uri="{FF2B5EF4-FFF2-40B4-BE49-F238E27FC236}">
                  <a16:creationId xmlns:a16="http://schemas.microsoft.com/office/drawing/2014/main" id="{5CD64844-B31D-9B30-DB5F-86A41A300C30}"/>
                </a:ext>
              </a:extLst>
            </p:cNvPr>
            <p:cNvSpPr/>
            <p:nvPr/>
          </p:nvSpPr>
          <p:spPr>
            <a:xfrm>
              <a:off x="4157366" y="3787879"/>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1" name="Oval 90">
              <a:extLst>
                <a:ext uri="{FF2B5EF4-FFF2-40B4-BE49-F238E27FC236}">
                  <a16:creationId xmlns:a16="http://schemas.microsoft.com/office/drawing/2014/main" id="{70B6D5D7-35C3-2A34-2965-B432B7A2F3D6}"/>
                </a:ext>
              </a:extLst>
            </p:cNvPr>
            <p:cNvSpPr/>
            <p:nvPr/>
          </p:nvSpPr>
          <p:spPr>
            <a:xfrm>
              <a:off x="4263966" y="3755158"/>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2" name="Oval 91">
              <a:extLst>
                <a:ext uri="{FF2B5EF4-FFF2-40B4-BE49-F238E27FC236}">
                  <a16:creationId xmlns:a16="http://schemas.microsoft.com/office/drawing/2014/main" id="{34A608F9-C196-9ABE-E961-C34017B11E02}"/>
                </a:ext>
              </a:extLst>
            </p:cNvPr>
            <p:cNvSpPr/>
            <p:nvPr/>
          </p:nvSpPr>
          <p:spPr>
            <a:xfrm>
              <a:off x="4287829" y="3825471"/>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3" name="Oval 92">
              <a:extLst>
                <a:ext uri="{FF2B5EF4-FFF2-40B4-BE49-F238E27FC236}">
                  <a16:creationId xmlns:a16="http://schemas.microsoft.com/office/drawing/2014/main" id="{450D6633-502B-1251-7AF4-92CF24FD9FE3}"/>
                </a:ext>
              </a:extLst>
            </p:cNvPr>
            <p:cNvSpPr/>
            <p:nvPr/>
          </p:nvSpPr>
          <p:spPr>
            <a:xfrm>
              <a:off x="3762699" y="3598333"/>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4" name="Oval 93">
              <a:extLst>
                <a:ext uri="{FF2B5EF4-FFF2-40B4-BE49-F238E27FC236}">
                  <a16:creationId xmlns:a16="http://schemas.microsoft.com/office/drawing/2014/main" id="{2B1010AE-8E69-F408-2D77-00118C3DA7DA}"/>
                </a:ext>
              </a:extLst>
            </p:cNvPr>
            <p:cNvSpPr/>
            <p:nvPr/>
          </p:nvSpPr>
          <p:spPr>
            <a:xfrm>
              <a:off x="3935277" y="3608335"/>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5" name="Oval 94">
              <a:extLst>
                <a:ext uri="{FF2B5EF4-FFF2-40B4-BE49-F238E27FC236}">
                  <a16:creationId xmlns:a16="http://schemas.microsoft.com/office/drawing/2014/main" id="{0AA74927-930A-C04F-0420-7CA8A5769CC3}"/>
                </a:ext>
              </a:extLst>
            </p:cNvPr>
            <p:cNvSpPr/>
            <p:nvPr/>
          </p:nvSpPr>
          <p:spPr>
            <a:xfrm>
              <a:off x="3798768" y="359715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6" name="Oval 95">
              <a:extLst>
                <a:ext uri="{FF2B5EF4-FFF2-40B4-BE49-F238E27FC236}">
                  <a16:creationId xmlns:a16="http://schemas.microsoft.com/office/drawing/2014/main" id="{936C84B8-E23C-9B38-E101-5B34555A735C}"/>
                </a:ext>
              </a:extLst>
            </p:cNvPr>
            <p:cNvSpPr/>
            <p:nvPr/>
          </p:nvSpPr>
          <p:spPr>
            <a:xfrm>
              <a:off x="3821213" y="3622389"/>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7" name="Oval 96">
              <a:extLst>
                <a:ext uri="{FF2B5EF4-FFF2-40B4-BE49-F238E27FC236}">
                  <a16:creationId xmlns:a16="http://schemas.microsoft.com/office/drawing/2014/main" id="{EF2E86D6-B41F-08B0-FCE2-2B6987E3566A}"/>
                </a:ext>
              </a:extLst>
            </p:cNvPr>
            <p:cNvSpPr/>
            <p:nvPr/>
          </p:nvSpPr>
          <p:spPr>
            <a:xfrm>
              <a:off x="3903679" y="3605614"/>
              <a:ext cx="13625" cy="13625"/>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8" name="Oval 97">
              <a:extLst>
                <a:ext uri="{FF2B5EF4-FFF2-40B4-BE49-F238E27FC236}">
                  <a16:creationId xmlns:a16="http://schemas.microsoft.com/office/drawing/2014/main" id="{75A608D3-A201-6C58-AD79-8981745E1427}"/>
                </a:ext>
              </a:extLst>
            </p:cNvPr>
            <p:cNvSpPr/>
            <p:nvPr/>
          </p:nvSpPr>
          <p:spPr>
            <a:xfrm>
              <a:off x="3864032" y="3670738"/>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9" name="Oval 98">
              <a:extLst>
                <a:ext uri="{FF2B5EF4-FFF2-40B4-BE49-F238E27FC236}">
                  <a16:creationId xmlns:a16="http://schemas.microsoft.com/office/drawing/2014/main" id="{32472102-0595-FE1F-DFFD-9B011C59DB74}"/>
                </a:ext>
              </a:extLst>
            </p:cNvPr>
            <p:cNvSpPr/>
            <p:nvPr/>
          </p:nvSpPr>
          <p:spPr>
            <a:xfrm>
              <a:off x="3823387" y="360041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0" name="Oval 99">
              <a:extLst>
                <a:ext uri="{FF2B5EF4-FFF2-40B4-BE49-F238E27FC236}">
                  <a16:creationId xmlns:a16="http://schemas.microsoft.com/office/drawing/2014/main" id="{16A7D782-4A8D-E9CA-A5DC-98DD8517C8D6}"/>
                </a:ext>
              </a:extLst>
            </p:cNvPr>
            <p:cNvSpPr/>
            <p:nvPr/>
          </p:nvSpPr>
          <p:spPr>
            <a:xfrm>
              <a:off x="3846091" y="3615003"/>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1" name="Oval 100">
              <a:extLst>
                <a:ext uri="{FF2B5EF4-FFF2-40B4-BE49-F238E27FC236}">
                  <a16:creationId xmlns:a16="http://schemas.microsoft.com/office/drawing/2014/main" id="{347E20FA-DD56-7E58-0145-CBE9AA0034F5}"/>
                </a:ext>
              </a:extLst>
            </p:cNvPr>
            <p:cNvSpPr/>
            <p:nvPr/>
          </p:nvSpPr>
          <p:spPr>
            <a:xfrm>
              <a:off x="3850013" y="360041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2" name="Oval 101">
              <a:extLst>
                <a:ext uri="{FF2B5EF4-FFF2-40B4-BE49-F238E27FC236}">
                  <a16:creationId xmlns:a16="http://schemas.microsoft.com/office/drawing/2014/main" id="{8AD8E6A8-7D15-ACDF-4ECE-C100DB544FB2}"/>
                </a:ext>
              </a:extLst>
            </p:cNvPr>
            <p:cNvSpPr/>
            <p:nvPr/>
          </p:nvSpPr>
          <p:spPr>
            <a:xfrm>
              <a:off x="3879097" y="3600414"/>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3" name="Oval 102">
              <a:extLst>
                <a:ext uri="{FF2B5EF4-FFF2-40B4-BE49-F238E27FC236}">
                  <a16:creationId xmlns:a16="http://schemas.microsoft.com/office/drawing/2014/main" id="{D8CD4539-5107-2B91-28FE-D373008FF5A6}"/>
                </a:ext>
              </a:extLst>
            </p:cNvPr>
            <p:cNvSpPr/>
            <p:nvPr/>
          </p:nvSpPr>
          <p:spPr>
            <a:xfrm>
              <a:off x="3872035" y="3615003"/>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4" name="Oval 103">
              <a:extLst>
                <a:ext uri="{FF2B5EF4-FFF2-40B4-BE49-F238E27FC236}">
                  <a16:creationId xmlns:a16="http://schemas.microsoft.com/office/drawing/2014/main" id="{ED7C8A4E-48C2-AC11-2A1C-63EE2422D718}"/>
                </a:ext>
              </a:extLst>
            </p:cNvPr>
            <p:cNvSpPr/>
            <p:nvPr/>
          </p:nvSpPr>
          <p:spPr>
            <a:xfrm>
              <a:off x="3918254" y="3602010"/>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5" name="Oval 104">
              <a:extLst>
                <a:ext uri="{FF2B5EF4-FFF2-40B4-BE49-F238E27FC236}">
                  <a16:creationId xmlns:a16="http://schemas.microsoft.com/office/drawing/2014/main" id="{8BD45F9D-DEAB-A8AF-5B42-5D3729A6E018}"/>
                </a:ext>
              </a:extLst>
            </p:cNvPr>
            <p:cNvSpPr/>
            <p:nvPr/>
          </p:nvSpPr>
          <p:spPr>
            <a:xfrm>
              <a:off x="3981369" y="3799951"/>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6" name="Oval 105">
              <a:extLst>
                <a:ext uri="{FF2B5EF4-FFF2-40B4-BE49-F238E27FC236}">
                  <a16:creationId xmlns:a16="http://schemas.microsoft.com/office/drawing/2014/main" id="{1C53069E-B6E3-D425-9D17-DB1D29CFBC51}"/>
                </a:ext>
              </a:extLst>
            </p:cNvPr>
            <p:cNvSpPr/>
            <p:nvPr/>
          </p:nvSpPr>
          <p:spPr>
            <a:xfrm>
              <a:off x="3960461" y="3611311"/>
              <a:ext cx="36069" cy="34606"/>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7" name="Oval 106">
              <a:extLst>
                <a:ext uri="{FF2B5EF4-FFF2-40B4-BE49-F238E27FC236}">
                  <a16:creationId xmlns:a16="http://schemas.microsoft.com/office/drawing/2014/main" id="{6C12C67F-F0E5-E616-15B2-5A2206F47B55}"/>
                </a:ext>
              </a:extLst>
            </p:cNvPr>
            <p:cNvSpPr/>
            <p:nvPr/>
          </p:nvSpPr>
          <p:spPr>
            <a:xfrm>
              <a:off x="3799719" y="3606062"/>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98" name="Group 71">
              <a:extLst>
                <a:ext uri="{FF2B5EF4-FFF2-40B4-BE49-F238E27FC236}">
                  <a16:creationId xmlns:a16="http://schemas.microsoft.com/office/drawing/2014/main" id="{352BFA87-31FF-D8CB-A802-8E8B02F7D201}"/>
                </a:ext>
              </a:extLst>
            </p:cNvPr>
            <p:cNvGrpSpPr/>
            <p:nvPr/>
          </p:nvGrpSpPr>
          <p:grpSpPr>
            <a:xfrm rot="10800000">
              <a:off x="3706471" y="3765316"/>
              <a:ext cx="233831" cy="52484"/>
              <a:chOff x="3873340" y="4148468"/>
              <a:chExt cx="308921" cy="69338"/>
            </a:xfrm>
            <a:solidFill>
              <a:srgbClr val="FFFFFF"/>
            </a:solidFill>
          </p:grpSpPr>
          <p:sp>
            <p:nvSpPr>
              <p:cNvPr id="102" name="Oval 107">
                <a:extLst>
                  <a:ext uri="{FF2B5EF4-FFF2-40B4-BE49-F238E27FC236}">
                    <a16:creationId xmlns:a16="http://schemas.microsoft.com/office/drawing/2014/main" id="{4DBBB4CF-2ECE-E339-45FD-222A8B956396}"/>
                  </a:ext>
                </a:extLst>
              </p:cNvPr>
              <p:cNvSpPr/>
              <p:nvPr/>
            </p:nvSpPr>
            <p:spPr>
              <a:xfrm>
                <a:off x="3873340" y="4150025"/>
                <a:ext cx="47652" cy="45719"/>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3" name="Oval 108">
                <a:extLst>
                  <a:ext uri="{FF2B5EF4-FFF2-40B4-BE49-F238E27FC236}">
                    <a16:creationId xmlns:a16="http://schemas.microsoft.com/office/drawing/2014/main" id="{A113FD8A-AB41-A41B-E4B5-5C4A9C33D43D}"/>
                  </a:ext>
                </a:extLst>
              </p:cNvPr>
              <p:cNvSpPr/>
              <p:nvPr/>
            </p:nvSpPr>
            <p:spPr>
              <a:xfrm>
                <a:off x="4101337" y="4163240"/>
                <a:ext cx="47652" cy="45719"/>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4" name="Oval 109">
                <a:extLst>
                  <a:ext uri="{FF2B5EF4-FFF2-40B4-BE49-F238E27FC236}">
                    <a16:creationId xmlns:a16="http://schemas.microsoft.com/office/drawing/2014/main" id="{C92BF603-70E2-4474-79A6-A733755302B8}"/>
                  </a:ext>
                </a:extLst>
              </p:cNvPr>
              <p:cNvSpPr/>
              <p:nvPr/>
            </p:nvSpPr>
            <p:spPr>
              <a:xfrm>
                <a:off x="3920992" y="4148468"/>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5" name="Oval 110">
                <a:extLst>
                  <a:ext uri="{FF2B5EF4-FFF2-40B4-BE49-F238E27FC236}">
                    <a16:creationId xmlns:a16="http://schemas.microsoft.com/office/drawing/2014/main" id="{20D1226A-CC27-88A0-9EC1-5E4DB959F02C}"/>
                  </a:ext>
                </a:extLst>
              </p:cNvPr>
              <p:cNvSpPr/>
              <p:nvPr/>
            </p:nvSpPr>
            <p:spPr>
              <a:xfrm>
                <a:off x="3950644" y="4181806"/>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6" name="Oval 111">
                <a:extLst>
                  <a:ext uri="{FF2B5EF4-FFF2-40B4-BE49-F238E27FC236}">
                    <a16:creationId xmlns:a16="http://schemas.microsoft.com/office/drawing/2014/main" id="{0821269A-3F24-AE5E-6116-7A4738907177}"/>
                  </a:ext>
                </a:extLst>
              </p:cNvPr>
              <p:cNvSpPr/>
              <p:nvPr/>
            </p:nvSpPr>
            <p:spPr>
              <a:xfrm>
                <a:off x="4059592" y="4159645"/>
                <a:ext cx="18000" cy="18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7" name="Oval 112">
                <a:extLst>
                  <a:ext uri="{FF2B5EF4-FFF2-40B4-BE49-F238E27FC236}">
                    <a16:creationId xmlns:a16="http://schemas.microsoft.com/office/drawing/2014/main" id="{5E381F6A-4B1B-31E9-665B-285EDAD8B3C4}"/>
                  </a:ext>
                </a:extLst>
              </p:cNvPr>
              <p:cNvSpPr/>
              <p:nvPr/>
            </p:nvSpPr>
            <p:spPr>
              <a:xfrm>
                <a:off x="3953516" y="4152775"/>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8" name="Oval 113">
                <a:extLst>
                  <a:ext uri="{FF2B5EF4-FFF2-40B4-BE49-F238E27FC236}">
                    <a16:creationId xmlns:a16="http://schemas.microsoft.com/office/drawing/2014/main" id="{FC00B6E0-E057-0E0D-3186-FA4E7FAB0AA5}"/>
                  </a:ext>
                </a:extLst>
              </p:cNvPr>
              <p:cNvSpPr/>
              <p:nvPr/>
            </p:nvSpPr>
            <p:spPr>
              <a:xfrm>
                <a:off x="3983511" y="4172049"/>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9" name="Oval 114">
                <a:extLst>
                  <a:ext uri="{FF2B5EF4-FFF2-40B4-BE49-F238E27FC236}">
                    <a16:creationId xmlns:a16="http://schemas.microsoft.com/office/drawing/2014/main" id="{E48144C9-AB72-3175-5976-57EACCE8721E}"/>
                  </a:ext>
                </a:extLst>
              </p:cNvPr>
              <p:cNvSpPr/>
              <p:nvPr/>
            </p:nvSpPr>
            <p:spPr>
              <a:xfrm>
                <a:off x="3988693" y="4152775"/>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0" name="Oval 115">
                <a:extLst>
                  <a:ext uri="{FF2B5EF4-FFF2-40B4-BE49-F238E27FC236}">
                    <a16:creationId xmlns:a16="http://schemas.microsoft.com/office/drawing/2014/main" id="{0DDDAA21-87F2-E765-FFA9-8E226C2B9B5B}"/>
                  </a:ext>
                </a:extLst>
              </p:cNvPr>
              <p:cNvSpPr/>
              <p:nvPr/>
            </p:nvSpPr>
            <p:spPr>
              <a:xfrm>
                <a:off x="4027117" y="4155922"/>
                <a:ext cx="35999" cy="35999"/>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1" name="Oval 116">
                <a:extLst>
                  <a:ext uri="{FF2B5EF4-FFF2-40B4-BE49-F238E27FC236}">
                    <a16:creationId xmlns:a16="http://schemas.microsoft.com/office/drawing/2014/main" id="{345F81A7-CFB2-53C7-51DB-075CCB09E2F8}"/>
                  </a:ext>
                </a:extLst>
              </p:cNvPr>
              <p:cNvSpPr/>
              <p:nvPr/>
            </p:nvSpPr>
            <p:spPr>
              <a:xfrm>
                <a:off x="4017786" y="4172049"/>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2" name="Oval 117">
                <a:extLst>
                  <a:ext uri="{FF2B5EF4-FFF2-40B4-BE49-F238E27FC236}">
                    <a16:creationId xmlns:a16="http://schemas.microsoft.com/office/drawing/2014/main" id="{AB42B524-D879-40F2-4CAB-2A8294FB95A3}"/>
                  </a:ext>
                </a:extLst>
              </p:cNvPr>
              <p:cNvSpPr/>
              <p:nvPr/>
            </p:nvSpPr>
            <p:spPr>
              <a:xfrm>
                <a:off x="4078848" y="4154884"/>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3" name="Oval 118">
                <a:extLst>
                  <a:ext uri="{FF2B5EF4-FFF2-40B4-BE49-F238E27FC236}">
                    <a16:creationId xmlns:a16="http://schemas.microsoft.com/office/drawing/2014/main" id="{E811998D-8575-6DB0-1C95-D25CD09D2CEE}"/>
                  </a:ext>
                </a:extLst>
              </p:cNvPr>
              <p:cNvSpPr/>
              <p:nvPr/>
            </p:nvSpPr>
            <p:spPr>
              <a:xfrm>
                <a:off x="4134609" y="4160880"/>
                <a:ext cx="47652" cy="45719"/>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4" name="Oval 119">
                <a:extLst>
                  <a:ext uri="{FF2B5EF4-FFF2-40B4-BE49-F238E27FC236}">
                    <a16:creationId xmlns:a16="http://schemas.microsoft.com/office/drawing/2014/main" id="{47329EBD-FE12-27D6-EF25-0CC53365CD33}"/>
                  </a:ext>
                </a:extLst>
              </p:cNvPr>
              <p:cNvSpPr/>
              <p:nvPr/>
            </p:nvSpPr>
            <p:spPr>
              <a:xfrm>
                <a:off x="3922248" y="4160237"/>
                <a:ext cx="36000" cy="36000"/>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99" name="Oval 121">
              <a:extLst>
                <a:ext uri="{FF2B5EF4-FFF2-40B4-BE49-F238E27FC236}">
                  <a16:creationId xmlns:a16="http://schemas.microsoft.com/office/drawing/2014/main" id="{CAD23805-A977-A81A-2C8E-53100E4BFCAF}"/>
                </a:ext>
              </a:extLst>
            </p:cNvPr>
            <p:cNvSpPr/>
            <p:nvPr/>
          </p:nvSpPr>
          <p:spPr>
            <a:xfrm>
              <a:off x="3724212" y="3788493"/>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0" name="Oval 122">
              <a:extLst>
                <a:ext uri="{FF2B5EF4-FFF2-40B4-BE49-F238E27FC236}">
                  <a16:creationId xmlns:a16="http://schemas.microsoft.com/office/drawing/2014/main" id="{1F694AD9-54AC-66D0-84BA-F8E70780DF74}"/>
                </a:ext>
              </a:extLst>
            </p:cNvPr>
            <p:cNvSpPr/>
            <p:nvPr/>
          </p:nvSpPr>
          <p:spPr>
            <a:xfrm>
              <a:off x="3958461" y="3798221"/>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01" name="Oval 123">
              <a:extLst>
                <a:ext uri="{FF2B5EF4-FFF2-40B4-BE49-F238E27FC236}">
                  <a16:creationId xmlns:a16="http://schemas.microsoft.com/office/drawing/2014/main" id="{3ECB297B-801E-663F-BB12-2CAA8CF80DE0}"/>
                </a:ext>
              </a:extLst>
            </p:cNvPr>
            <p:cNvSpPr/>
            <p:nvPr/>
          </p:nvSpPr>
          <p:spPr>
            <a:xfrm>
              <a:off x="3948537" y="3782396"/>
              <a:ext cx="27249" cy="27249"/>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nvGrpSpPr>
          <p:cNvPr id="115" name="Group 190">
            <a:extLst>
              <a:ext uri="{FF2B5EF4-FFF2-40B4-BE49-F238E27FC236}">
                <a16:creationId xmlns:a16="http://schemas.microsoft.com/office/drawing/2014/main" id="{24B7F3B0-642F-43E8-E300-ABC3690FA925}"/>
              </a:ext>
            </a:extLst>
          </p:cNvPr>
          <p:cNvGrpSpPr/>
          <p:nvPr/>
        </p:nvGrpSpPr>
        <p:grpSpPr>
          <a:xfrm>
            <a:off x="6077113" y="2187963"/>
            <a:ext cx="1864776" cy="3454135"/>
            <a:chOff x="4576885" y="1640971"/>
            <a:chExt cx="1398582" cy="2590601"/>
          </a:xfrm>
        </p:grpSpPr>
        <p:sp>
          <p:nvSpPr>
            <p:cNvPr id="116" name="TextBox 11">
              <a:extLst>
                <a:ext uri="{FF2B5EF4-FFF2-40B4-BE49-F238E27FC236}">
                  <a16:creationId xmlns:a16="http://schemas.microsoft.com/office/drawing/2014/main" id="{5C040F1F-6864-E2A9-9D25-AF2C12865A0E}"/>
                </a:ext>
              </a:extLst>
            </p:cNvPr>
            <p:cNvSpPr txBox="1">
              <a:spLocks noChangeArrowheads="1"/>
            </p:cNvSpPr>
            <p:nvPr/>
          </p:nvSpPr>
          <p:spPr bwMode="auto">
            <a:xfrm>
              <a:off x="4576885" y="2507651"/>
              <a:ext cx="1398582"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Miglioramento</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della</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sz="1467"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pressione</a:t>
              </a:r>
              <a:r>
                <a:rPr lang="en-US" sz="1467"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endParaRPr kumimoji="0" lang="en-US" sz="1467" b="0"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7" name="Down Arrow 66">
              <a:extLst>
                <a:ext uri="{FF2B5EF4-FFF2-40B4-BE49-F238E27FC236}">
                  <a16:creationId xmlns:a16="http://schemas.microsoft.com/office/drawing/2014/main" id="{E39321DA-5D2D-7097-DC3F-23F4EF0BA981}"/>
                </a:ext>
              </a:extLst>
            </p:cNvPr>
            <p:cNvSpPr/>
            <p:nvPr/>
          </p:nvSpPr>
          <p:spPr>
            <a:xfrm>
              <a:off x="4975186" y="1640971"/>
              <a:ext cx="601980" cy="640751"/>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118" name="Group 129">
              <a:extLst>
                <a:ext uri="{FF2B5EF4-FFF2-40B4-BE49-F238E27FC236}">
                  <a16:creationId xmlns:a16="http://schemas.microsoft.com/office/drawing/2014/main" id="{C6A8FAFF-A2BC-835D-52E1-68A63E615487}"/>
                </a:ext>
              </a:extLst>
            </p:cNvPr>
            <p:cNvGrpSpPr/>
            <p:nvPr/>
          </p:nvGrpSpPr>
          <p:grpSpPr>
            <a:xfrm>
              <a:off x="4865776" y="3407172"/>
              <a:ext cx="820800" cy="824400"/>
              <a:chOff x="1400176" y="3883026"/>
              <a:chExt cx="395288" cy="395288"/>
            </a:xfrm>
          </p:grpSpPr>
          <p:sp>
            <p:nvSpPr>
              <p:cNvPr id="119" name="Freeform 330">
                <a:extLst>
                  <a:ext uri="{FF2B5EF4-FFF2-40B4-BE49-F238E27FC236}">
                    <a16:creationId xmlns:a16="http://schemas.microsoft.com/office/drawing/2014/main" id="{5A535F99-5718-B2DB-1234-52FF16F54A11}"/>
                  </a:ext>
                </a:extLst>
              </p:cNvPr>
              <p:cNvSpPr>
                <a:spLocks/>
              </p:cNvSpPr>
              <p:nvPr/>
            </p:nvSpPr>
            <p:spPr bwMode="auto">
              <a:xfrm>
                <a:off x="1400176" y="3883026"/>
                <a:ext cx="395288" cy="395288"/>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9" y="255"/>
                      <a:pt x="0" y="245"/>
                      <a:pt x="0" y="233"/>
                    </a:cubicBezTo>
                    <a:cubicBezTo>
                      <a:pt x="0" y="22"/>
                      <a:pt x="0" y="22"/>
                      <a:pt x="0" y="22"/>
                    </a:cubicBezTo>
                    <a:cubicBezTo>
                      <a:pt x="0" y="10"/>
                      <a:pt x="9" y="0"/>
                      <a:pt x="22" y="0"/>
                    </a:cubicBezTo>
                    <a:cubicBezTo>
                      <a:pt x="233" y="0"/>
                      <a:pt x="233" y="0"/>
                      <a:pt x="233" y="0"/>
                    </a:cubicBezTo>
                    <a:cubicBezTo>
                      <a:pt x="245" y="0"/>
                      <a:pt x="255" y="10"/>
                      <a:pt x="255" y="22"/>
                    </a:cubicBezTo>
                    <a:lnTo>
                      <a:pt x="255" y="2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0" name="Freeform 331">
                <a:extLst>
                  <a:ext uri="{FF2B5EF4-FFF2-40B4-BE49-F238E27FC236}">
                    <a16:creationId xmlns:a16="http://schemas.microsoft.com/office/drawing/2014/main" id="{F3A70FF1-88C4-A460-EAFC-EED49619646B}"/>
                  </a:ext>
                </a:extLst>
              </p:cNvPr>
              <p:cNvSpPr>
                <a:spLocks noEditPoints="1"/>
              </p:cNvSpPr>
              <p:nvPr/>
            </p:nvSpPr>
            <p:spPr bwMode="auto">
              <a:xfrm>
                <a:off x="1452563" y="3914776"/>
                <a:ext cx="288925" cy="331788"/>
              </a:xfrm>
              <a:custGeom>
                <a:avLst/>
                <a:gdLst>
                  <a:gd name="T0" fmla="*/ 163 w 186"/>
                  <a:gd name="T1" fmla="*/ 86 h 213"/>
                  <a:gd name="T2" fmla="*/ 162 w 186"/>
                  <a:gd name="T3" fmla="*/ 66 h 213"/>
                  <a:gd name="T4" fmla="*/ 162 w 186"/>
                  <a:gd name="T5" fmla="*/ 48 h 213"/>
                  <a:gd name="T6" fmla="*/ 155 w 186"/>
                  <a:gd name="T7" fmla="*/ 21 h 213"/>
                  <a:gd name="T8" fmla="*/ 135 w 186"/>
                  <a:gd name="T9" fmla="*/ 4 h 213"/>
                  <a:gd name="T10" fmla="*/ 118 w 186"/>
                  <a:gd name="T11" fmla="*/ 0 h 213"/>
                  <a:gd name="T12" fmla="*/ 94 w 186"/>
                  <a:gd name="T13" fmla="*/ 6 h 213"/>
                  <a:gd name="T14" fmla="*/ 82 w 186"/>
                  <a:gd name="T15" fmla="*/ 2 h 213"/>
                  <a:gd name="T16" fmla="*/ 19 w 186"/>
                  <a:gd name="T17" fmla="*/ 2 h 213"/>
                  <a:gd name="T18" fmla="*/ 0 w 186"/>
                  <a:gd name="T19" fmla="*/ 21 h 213"/>
                  <a:gd name="T20" fmla="*/ 0 w 186"/>
                  <a:gd name="T21" fmla="*/ 104 h 213"/>
                  <a:gd name="T22" fmla="*/ 19 w 186"/>
                  <a:gd name="T23" fmla="*/ 123 h 213"/>
                  <a:gd name="T24" fmla="*/ 45 w 186"/>
                  <a:gd name="T25" fmla="*/ 123 h 213"/>
                  <a:gd name="T26" fmla="*/ 45 w 186"/>
                  <a:gd name="T27" fmla="*/ 145 h 213"/>
                  <a:gd name="T28" fmla="*/ 16 w 186"/>
                  <a:gd name="T29" fmla="*/ 179 h 213"/>
                  <a:gd name="T30" fmla="*/ 50 w 186"/>
                  <a:gd name="T31" fmla="*/ 213 h 213"/>
                  <a:gd name="T32" fmla="*/ 84 w 186"/>
                  <a:gd name="T33" fmla="*/ 179 h 213"/>
                  <a:gd name="T34" fmla="*/ 57 w 186"/>
                  <a:gd name="T35" fmla="*/ 145 h 213"/>
                  <a:gd name="T36" fmla="*/ 57 w 186"/>
                  <a:gd name="T37" fmla="*/ 123 h 213"/>
                  <a:gd name="T38" fmla="*/ 82 w 186"/>
                  <a:gd name="T39" fmla="*/ 123 h 213"/>
                  <a:gd name="T40" fmla="*/ 101 w 186"/>
                  <a:gd name="T41" fmla="*/ 104 h 213"/>
                  <a:gd name="T42" fmla="*/ 101 w 186"/>
                  <a:gd name="T43" fmla="*/ 21 h 213"/>
                  <a:gd name="T44" fmla="*/ 101 w 186"/>
                  <a:gd name="T45" fmla="*/ 16 h 213"/>
                  <a:gd name="T46" fmla="*/ 118 w 186"/>
                  <a:gd name="T47" fmla="*/ 12 h 213"/>
                  <a:gd name="T48" fmla="*/ 131 w 186"/>
                  <a:gd name="T49" fmla="*/ 15 h 213"/>
                  <a:gd name="T50" fmla="*/ 145 w 186"/>
                  <a:gd name="T51" fmla="*/ 27 h 213"/>
                  <a:gd name="T52" fmla="*/ 150 w 186"/>
                  <a:gd name="T53" fmla="*/ 48 h 213"/>
                  <a:gd name="T54" fmla="*/ 150 w 186"/>
                  <a:gd name="T55" fmla="*/ 66 h 213"/>
                  <a:gd name="T56" fmla="*/ 150 w 186"/>
                  <a:gd name="T57" fmla="*/ 85 h 213"/>
                  <a:gd name="T58" fmla="*/ 124 w 186"/>
                  <a:gd name="T59" fmla="*/ 136 h 213"/>
                  <a:gd name="T60" fmla="*/ 155 w 186"/>
                  <a:gd name="T61" fmla="*/ 188 h 213"/>
                  <a:gd name="T62" fmla="*/ 186 w 186"/>
                  <a:gd name="T63" fmla="*/ 136 h 213"/>
                  <a:gd name="T64" fmla="*/ 163 w 186"/>
                  <a:gd name="T65" fmla="*/ 86 h 213"/>
                  <a:gd name="T66" fmla="*/ 72 w 186"/>
                  <a:gd name="T67" fmla="*/ 179 h 213"/>
                  <a:gd name="T68" fmla="*/ 50 w 186"/>
                  <a:gd name="T69" fmla="*/ 201 h 213"/>
                  <a:gd name="T70" fmla="*/ 28 w 186"/>
                  <a:gd name="T71" fmla="*/ 179 h 213"/>
                  <a:gd name="T72" fmla="*/ 50 w 186"/>
                  <a:gd name="T73" fmla="*/ 157 h 213"/>
                  <a:gd name="T74" fmla="*/ 72 w 186"/>
                  <a:gd name="T75" fmla="*/ 179 h 213"/>
                  <a:gd name="T76" fmla="*/ 42 w 186"/>
                  <a:gd name="T77" fmla="*/ 187 h 213"/>
                  <a:gd name="T78" fmla="*/ 46 w 186"/>
                  <a:gd name="T79" fmla="*/ 189 h 213"/>
                  <a:gd name="T80" fmla="*/ 50 w 186"/>
                  <a:gd name="T81" fmla="*/ 188 h 213"/>
                  <a:gd name="T82" fmla="*/ 59 w 186"/>
                  <a:gd name="T83" fmla="*/ 179 h 213"/>
                  <a:gd name="T84" fmla="*/ 59 w 186"/>
                  <a:gd name="T85" fmla="*/ 170 h 213"/>
                  <a:gd name="T86" fmla="*/ 51 w 186"/>
                  <a:gd name="T87" fmla="*/ 170 h 213"/>
                  <a:gd name="T88" fmla="*/ 42 w 186"/>
                  <a:gd name="T89" fmla="*/ 179 h 213"/>
                  <a:gd name="T90" fmla="*/ 42 w 186"/>
                  <a:gd name="T91"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213">
                    <a:moveTo>
                      <a:pt x="163" y="86"/>
                    </a:moveTo>
                    <a:cubicBezTo>
                      <a:pt x="162" y="79"/>
                      <a:pt x="162" y="73"/>
                      <a:pt x="162" y="66"/>
                    </a:cubicBezTo>
                    <a:cubicBezTo>
                      <a:pt x="162" y="60"/>
                      <a:pt x="162" y="55"/>
                      <a:pt x="162" y="48"/>
                    </a:cubicBezTo>
                    <a:cubicBezTo>
                      <a:pt x="162" y="38"/>
                      <a:pt x="160" y="29"/>
                      <a:pt x="155" y="21"/>
                    </a:cubicBezTo>
                    <a:cubicBezTo>
                      <a:pt x="150" y="13"/>
                      <a:pt x="144" y="7"/>
                      <a:pt x="135" y="4"/>
                    </a:cubicBezTo>
                    <a:cubicBezTo>
                      <a:pt x="129" y="1"/>
                      <a:pt x="123" y="0"/>
                      <a:pt x="118" y="0"/>
                    </a:cubicBezTo>
                    <a:cubicBezTo>
                      <a:pt x="107" y="0"/>
                      <a:pt x="99" y="3"/>
                      <a:pt x="94" y="6"/>
                    </a:cubicBezTo>
                    <a:cubicBezTo>
                      <a:pt x="91" y="3"/>
                      <a:pt x="87" y="2"/>
                      <a:pt x="82" y="2"/>
                    </a:cubicBezTo>
                    <a:cubicBezTo>
                      <a:pt x="19" y="2"/>
                      <a:pt x="19" y="2"/>
                      <a:pt x="19" y="2"/>
                    </a:cubicBezTo>
                    <a:cubicBezTo>
                      <a:pt x="9" y="2"/>
                      <a:pt x="0" y="10"/>
                      <a:pt x="0" y="21"/>
                    </a:cubicBezTo>
                    <a:cubicBezTo>
                      <a:pt x="0" y="104"/>
                      <a:pt x="0" y="104"/>
                      <a:pt x="0" y="104"/>
                    </a:cubicBezTo>
                    <a:cubicBezTo>
                      <a:pt x="0" y="114"/>
                      <a:pt x="9" y="123"/>
                      <a:pt x="19" y="123"/>
                    </a:cubicBezTo>
                    <a:cubicBezTo>
                      <a:pt x="45" y="123"/>
                      <a:pt x="45" y="123"/>
                      <a:pt x="45" y="123"/>
                    </a:cubicBezTo>
                    <a:cubicBezTo>
                      <a:pt x="45" y="145"/>
                      <a:pt x="45" y="145"/>
                      <a:pt x="45" y="145"/>
                    </a:cubicBezTo>
                    <a:cubicBezTo>
                      <a:pt x="29" y="148"/>
                      <a:pt x="16" y="162"/>
                      <a:pt x="16" y="179"/>
                    </a:cubicBezTo>
                    <a:cubicBezTo>
                      <a:pt x="16" y="198"/>
                      <a:pt x="32" y="213"/>
                      <a:pt x="50" y="213"/>
                    </a:cubicBezTo>
                    <a:cubicBezTo>
                      <a:pt x="69" y="213"/>
                      <a:pt x="84" y="198"/>
                      <a:pt x="84" y="179"/>
                    </a:cubicBezTo>
                    <a:cubicBezTo>
                      <a:pt x="84" y="162"/>
                      <a:pt x="73" y="148"/>
                      <a:pt x="57" y="145"/>
                    </a:cubicBezTo>
                    <a:cubicBezTo>
                      <a:pt x="57" y="123"/>
                      <a:pt x="57" y="123"/>
                      <a:pt x="57" y="123"/>
                    </a:cubicBezTo>
                    <a:cubicBezTo>
                      <a:pt x="82" y="123"/>
                      <a:pt x="82" y="123"/>
                      <a:pt x="82" y="123"/>
                    </a:cubicBezTo>
                    <a:cubicBezTo>
                      <a:pt x="93" y="123"/>
                      <a:pt x="101" y="114"/>
                      <a:pt x="101" y="104"/>
                    </a:cubicBezTo>
                    <a:cubicBezTo>
                      <a:pt x="101" y="21"/>
                      <a:pt x="101" y="21"/>
                      <a:pt x="101" y="21"/>
                    </a:cubicBezTo>
                    <a:cubicBezTo>
                      <a:pt x="101" y="19"/>
                      <a:pt x="101" y="18"/>
                      <a:pt x="101" y="16"/>
                    </a:cubicBezTo>
                    <a:cubicBezTo>
                      <a:pt x="105" y="14"/>
                      <a:pt x="111" y="12"/>
                      <a:pt x="118" y="12"/>
                    </a:cubicBezTo>
                    <a:cubicBezTo>
                      <a:pt x="122" y="12"/>
                      <a:pt x="126" y="13"/>
                      <a:pt x="131" y="15"/>
                    </a:cubicBezTo>
                    <a:cubicBezTo>
                      <a:pt x="136" y="17"/>
                      <a:pt x="141" y="21"/>
                      <a:pt x="145" y="27"/>
                    </a:cubicBezTo>
                    <a:cubicBezTo>
                      <a:pt x="148" y="33"/>
                      <a:pt x="150" y="41"/>
                      <a:pt x="150" y="48"/>
                    </a:cubicBezTo>
                    <a:cubicBezTo>
                      <a:pt x="150" y="55"/>
                      <a:pt x="150" y="60"/>
                      <a:pt x="150" y="66"/>
                    </a:cubicBezTo>
                    <a:cubicBezTo>
                      <a:pt x="150" y="72"/>
                      <a:pt x="150" y="78"/>
                      <a:pt x="150" y="85"/>
                    </a:cubicBezTo>
                    <a:cubicBezTo>
                      <a:pt x="136" y="89"/>
                      <a:pt x="124" y="110"/>
                      <a:pt x="124" y="136"/>
                    </a:cubicBezTo>
                    <a:cubicBezTo>
                      <a:pt x="124" y="165"/>
                      <a:pt x="138" y="188"/>
                      <a:pt x="155" y="188"/>
                    </a:cubicBezTo>
                    <a:cubicBezTo>
                      <a:pt x="172" y="188"/>
                      <a:pt x="186" y="165"/>
                      <a:pt x="186" y="136"/>
                    </a:cubicBezTo>
                    <a:cubicBezTo>
                      <a:pt x="186" y="112"/>
                      <a:pt x="176" y="91"/>
                      <a:pt x="163" y="86"/>
                    </a:cubicBezTo>
                    <a:moveTo>
                      <a:pt x="72" y="179"/>
                    </a:moveTo>
                    <a:cubicBezTo>
                      <a:pt x="72" y="191"/>
                      <a:pt x="63" y="201"/>
                      <a:pt x="50" y="201"/>
                    </a:cubicBezTo>
                    <a:cubicBezTo>
                      <a:pt x="38" y="201"/>
                      <a:pt x="28" y="191"/>
                      <a:pt x="28" y="179"/>
                    </a:cubicBezTo>
                    <a:cubicBezTo>
                      <a:pt x="28" y="167"/>
                      <a:pt x="38" y="157"/>
                      <a:pt x="50" y="157"/>
                    </a:cubicBezTo>
                    <a:cubicBezTo>
                      <a:pt x="63" y="157"/>
                      <a:pt x="72" y="167"/>
                      <a:pt x="72" y="179"/>
                    </a:cubicBezTo>
                    <a:moveTo>
                      <a:pt x="42" y="187"/>
                    </a:moveTo>
                    <a:cubicBezTo>
                      <a:pt x="43" y="189"/>
                      <a:pt x="44" y="189"/>
                      <a:pt x="46" y="189"/>
                    </a:cubicBezTo>
                    <a:cubicBezTo>
                      <a:pt x="47" y="189"/>
                      <a:pt x="49" y="189"/>
                      <a:pt x="50" y="188"/>
                    </a:cubicBezTo>
                    <a:cubicBezTo>
                      <a:pt x="59" y="179"/>
                      <a:pt x="59" y="179"/>
                      <a:pt x="59" y="179"/>
                    </a:cubicBezTo>
                    <a:cubicBezTo>
                      <a:pt x="62" y="176"/>
                      <a:pt x="62" y="173"/>
                      <a:pt x="59" y="170"/>
                    </a:cubicBezTo>
                    <a:cubicBezTo>
                      <a:pt x="57" y="168"/>
                      <a:pt x="53" y="168"/>
                      <a:pt x="51" y="170"/>
                    </a:cubicBezTo>
                    <a:cubicBezTo>
                      <a:pt x="42" y="179"/>
                      <a:pt x="42" y="179"/>
                      <a:pt x="42" y="179"/>
                    </a:cubicBezTo>
                    <a:cubicBezTo>
                      <a:pt x="39" y="181"/>
                      <a:pt x="39" y="185"/>
                      <a:pt x="4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grpSp>
    </p:spTree>
    <p:extLst>
      <p:ext uri="{BB962C8B-B14F-4D97-AF65-F5344CB8AC3E}">
        <p14:creationId xmlns:p14="http://schemas.microsoft.com/office/powerpoint/2010/main" val="221225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pic>
        <p:nvPicPr>
          <p:cNvPr id="2" name="Immagine 1">
            <a:extLst>
              <a:ext uri="{FF2B5EF4-FFF2-40B4-BE49-F238E27FC236}">
                <a16:creationId xmlns:a16="http://schemas.microsoft.com/office/drawing/2014/main" id="{AD977174-B401-A55C-BFA1-8FC94C5C44F1}"/>
              </a:ext>
            </a:extLst>
          </p:cNvPr>
          <p:cNvPicPr>
            <a:picLocks noChangeAspect="1"/>
          </p:cNvPicPr>
          <p:nvPr/>
        </p:nvPicPr>
        <p:blipFill>
          <a:blip r:embed="rId2" cstate="print">
            <a:extLst>
              <a:ext uri="{28A0092B-C50C-407E-A947-70E740481C1C}">
                <a14:useLocalDpi xmlns:a14="http://schemas.microsoft.com/office/drawing/2010/main" val="0"/>
              </a:ext>
            </a:extLst>
          </a:blip>
          <a:srcRect l="48381"/>
          <a:stretch>
            <a:fillRect/>
          </a:stretch>
        </p:blipFill>
        <p:spPr>
          <a:xfrm>
            <a:off x="0" y="0"/>
            <a:ext cx="4991977" cy="6858000"/>
          </a:xfrm>
          <a:prstGeom prst="rect">
            <a:avLst/>
          </a:prstGeom>
        </p:spPr>
      </p:pic>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908C-E228-7355-C9F3-482C6CCFBB7F}"/>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284E43DD-65EA-929B-52AD-BAD9151BE474}"/>
              </a:ext>
            </a:extLst>
          </p:cNvPr>
          <p:cNvSpPr txBox="1"/>
          <p:nvPr/>
        </p:nvSpPr>
        <p:spPr>
          <a:xfrm>
            <a:off x="388920" y="213250"/>
            <a:ext cx="11350796" cy="2308324"/>
          </a:xfrm>
          <a:prstGeom prst="rect">
            <a:avLst/>
          </a:prstGeom>
          <a:noFill/>
        </p:spPr>
        <p:txBody>
          <a:bodyPr wrap="square">
            <a:spAutoFit/>
          </a:bodyPr>
          <a:lstStyle/>
          <a:p>
            <a:pPr algn="just"/>
            <a:r>
              <a:rPr lang="it-IT" b="0" i="0" dirty="0">
                <a:solidFill>
                  <a:srgbClr val="1B1B1B"/>
                </a:solidFill>
                <a:effectLst/>
              </a:rPr>
              <a:t>Gli </a:t>
            </a:r>
            <a:r>
              <a:rPr lang="it-IT" b="1" i="0" dirty="0">
                <a:solidFill>
                  <a:srgbClr val="1B1B1B"/>
                </a:solidFill>
                <a:effectLst/>
              </a:rPr>
              <a:t>interventi sullo stile di vita </a:t>
            </a:r>
            <a:r>
              <a:rPr lang="it-IT" b="0" i="0" dirty="0">
                <a:solidFill>
                  <a:srgbClr val="1B1B1B"/>
                </a:solidFill>
                <a:effectLst/>
              </a:rPr>
              <a:t>solitamente includono il supporto a cambiamenti comportamentali volti a migliorare la salute, tra cui la dieta, l'aumento dell'attività fisica e la riduzione del tempo sedentario. </a:t>
            </a:r>
          </a:p>
          <a:p>
            <a:pPr algn="just"/>
            <a:endParaRPr lang="it-IT" b="0" i="0" dirty="0">
              <a:solidFill>
                <a:srgbClr val="1B1B1B"/>
              </a:solidFill>
              <a:effectLst/>
            </a:endParaRPr>
          </a:p>
          <a:p>
            <a:pPr algn="ctr"/>
            <a:r>
              <a:rPr lang="it-IT" b="1" i="0" dirty="0">
                <a:solidFill>
                  <a:srgbClr val="1B1B1B"/>
                </a:solidFill>
                <a:effectLst/>
              </a:rPr>
              <a:t>Interventi sullo stile di vita </a:t>
            </a:r>
            <a:r>
              <a:rPr lang="it-IT" b="1" dirty="0">
                <a:solidFill>
                  <a:srgbClr val="1B1B1B"/>
                </a:solidFill>
              </a:rPr>
              <a:t>sono i capisaldi per la gestione dell'obesità</a:t>
            </a:r>
          </a:p>
          <a:p>
            <a:pPr algn="ctr"/>
            <a:endParaRPr lang="it-IT" b="1" dirty="0">
              <a:solidFill>
                <a:srgbClr val="1B1B1B"/>
              </a:solidFill>
            </a:endParaRPr>
          </a:p>
          <a:p>
            <a:pPr algn="just"/>
            <a:r>
              <a:rPr lang="it-IT" dirty="0">
                <a:solidFill>
                  <a:srgbClr val="1B1B1B"/>
                </a:solidFill>
              </a:rPr>
              <a:t>Interventi di </a:t>
            </a:r>
            <a:r>
              <a:rPr lang="it-IT" b="0" i="0" dirty="0">
                <a:solidFill>
                  <a:srgbClr val="1B1B1B"/>
                </a:solidFill>
                <a:effectLst/>
              </a:rPr>
              <a:t>intensità moderata, come una dieta deficitaria di 500-600 kcal, insieme al consiglio di aumentare l'attività fisica a 150 minuti a settimana, portano solitamente a un peso forma del 2-5% a 12 mesi, mentre il mantenimento del peso rimane una sfida.</a:t>
            </a:r>
            <a:endParaRPr lang="it-IT" dirty="0"/>
          </a:p>
        </p:txBody>
      </p:sp>
      <p:sp>
        <p:nvSpPr>
          <p:cNvPr id="2" name="CasellaDiTesto 1">
            <a:extLst>
              <a:ext uri="{FF2B5EF4-FFF2-40B4-BE49-F238E27FC236}">
                <a16:creationId xmlns:a16="http://schemas.microsoft.com/office/drawing/2014/main" id="{CE7FEE6C-EB3C-171D-855C-F59F02931A80}"/>
              </a:ext>
            </a:extLst>
          </p:cNvPr>
          <p:cNvSpPr txBox="1"/>
          <p:nvPr/>
        </p:nvSpPr>
        <p:spPr>
          <a:xfrm>
            <a:off x="388920" y="6550223"/>
            <a:ext cx="9211733" cy="307777"/>
          </a:xfrm>
          <a:prstGeom prst="rect">
            <a:avLst/>
          </a:prstGeom>
          <a:noFill/>
        </p:spPr>
        <p:txBody>
          <a:bodyPr wrap="square" rtlCol="0">
            <a:spAutoFit/>
          </a:bodyPr>
          <a:lstStyle/>
          <a:p>
            <a:pPr algn="l"/>
            <a:r>
              <a:rPr lang="it-IT" sz="1400" i="1" dirty="0" err="1">
                <a:solidFill>
                  <a:srgbClr val="212121"/>
                </a:solidFill>
                <a:effectLst/>
              </a:rPr>
              <a:t>Obesity</a:t>
            </a:r>
            <a:r>
              <a:rPr lang="it-IT" sz="1400" i="1" dirty="0">
                <a:solidFill>
                  <a:srgbClr val="212121"/>
                </a:solidFill>
                <a:effectLst/>
              </a:rPr>
              <a:t> Management in </a:t>
            </a:r>
            <a:r>
              <a:rPr lang="it-IT" sz="1400" i="1" dirty="0" err="1">
                <a:solidFill>
                  <a:srgbClr val="212121"/>
                </a:solidFill>
                <a:effectLst/>
              </a:rPr>
              <a:t>Adults</a:t>
            </a:r>
            <a:r>
              <a:rPr lang="it-IT" sz="1400" i="1" dirty="0">
                <a:solidFill>
                  <a:srgbClr val="212121"/>
                </a:solidFill>
                <a:effectLst/>
              </a:rPr>
              <a:t>: A Review </a:t>
            </a:r>
            <a:r>
              <a:rPr lang="it-IT" sz="1400" i="1" dirty="0">
                <a:effectLst/>
              </a:rPr>
              <a:t>JAMA</a:t>
            </a:r>
            <a:r>
              <a:rPr lang="it-IT" sz="1400" i="1" cap="small" dirty="0"/>
              <a:t> </a:t>
            </a:r>
            <a:r>
              <a:rPr lang="it-IT" sz="1400" i="1" dirty="0">
                <a:effectLst/>
              </a:rPr>
              <a:t>2023 </a:t>
            </a:r>
            <a:r>
              <a:rPr lang="it-IT" sz="1400" i="1" dirty="0" err="1">
                <a:effectLst/>
              </a:rPr>
              <a:t>Nov</a:t>
            </a:r>
            <a:r>
              <a:rPr lang="it-IT" sz="1400" i="1" dirty="0">
                <a:effectLst/>
              </a:rPr>
              <a:t> 28;330(20):2000-2015</a:t>
            </a:r>
          </a:p>
        </p:txBody>
      </p:sp>
      <p:sp>
        <p:nvSpPr>
          <p:cNvPr id="8" name="CasellaDiTesto 7">
            <a:extLst>
              <a:ext uri="{FF2B5EF4-FFF2-40B4-BE49-F238E27FC236}">
                <a16:creationId xmlns:a16="http://schemas.microsoft.com/office/drawing/2014/main" id="{50161122-60DD-FFB9-7B9B-E5177DA82BE3}"/>
              </a:ext>
            </a:extLst>
          </p:cNvPr>
          <p:cNvSpPr txBox="1"/>
          <p:nvPr/>
        </p:nvSpPr>
        <p:spPr>
          <a:xfrm>
            <a:off x="813975" y="2335604"/>
            <a:ext cx="10564049" cy="1292662"/>
          </a:xfrm>
          <a:prstGeom prst="rect">
            <a:avLst/>
          </a:prstGeom>
          <a:noFill/>
        </p:spPr>
        <p:txBody>
          <a:bodyPr wrap="square" rtlCol="0">
            <a:spAutoFit/>
          </a:bodyPr>
          <a:lstStyle/>
          <a:p>
            <a:pPr algn="ctr"/>
            <a:r>
              <a:rPr lang="it-IT" sz="2800" b="1" dirty="0">
                <a:solidFill>
                  <a:srgbClr val="FF0000"/>
                </a:solidFill>
              </a:rPr>
              <a:t>TUTTAVIA….</a:t>
            </a:r>
          </a:p>
          <a:p>
            <a:pPr algn="just"/>
            <a:endParaRPr lang="it-IT" sz="1000" b="1" dirty="0"/>
          </a:p>
          <a:p>
            <a:pPr algn="ctr"/>
            <a:r>
              <a:rPr lang="it-IT" sz="2000" b="1" dirty="0"/>
              <a:t> </a:t>
            </a:r>
            <a:r>
              <a:rPr lang="it-IT" sz="2000" b="1" i="0" dirty="0">
                <a:effectLst/>
              </a:rPr>
              <a:t>LA PERDITA DI PESO ATTRAVERSO CAMBIAMENTI NELLO STILE DI VITA SI TRADUCE IN UNA PERDITA DI PESO MODESTO A LUNGO TERMINE</a:t>
            </a:r>
          </a:p>
        </p:txBody>
      </p:sp>
      <p:pic>
        <p:nvPicPr>
          <p:cNvPr id="12" name="Picture 2" descr="Figura 1">
            <a:extLst>
              <a:ext uri="{FF2B5EF4-FFF2-40B4-BE49-F238E27FC236}">
                <a16:creationId xmlns:a16="http://schemas.microsoft.com/office/drawing/2014/main" id="{C123966C-DE70-883F-FC94-24FF85D91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735" y="4137008"/>
            <a:ext cx="4534349" cy="2635591"/>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D592A202-A091-F64F-C179-5D41A68DD740}"/>
              </a:ext>
            </a:extLst>
          </p:cNvPr>
          <p:cNvSpPr txBox="1"/>
          <p:nvPr/>
        </p:nvSpPr>
        <p:spPr>
          <a:xfrm>
            <a:off x="607565" y="4181130"/>
            <a:ext cx="6164526" cy="2031325"/>
          </a:xfrm>
          <a:prstGeom prst="rect">
            <a:avLst/>
          </a:prstGeom>
          <a:solidFill>
            <a:srgbClr val="FFC000"/>
          </a:solidFill>
        </p:spPr>
        <p:txBody>
          <a:bodyPr wrap="square">
            <a:spAutoFit/>
          </a:bodyPr>
          <a:lstStyle/>
          <a:p>
            <a:pPr algn="just"/>
            <a:r>
              <a:rPr lang="it-IT" dirty="0">
                <a:solidFill>
                  <a:srgbClr val="1B1B1B"/>
                </a:solidFill>
              </a:rPr>
              <a:t>I</a:t>
            </a:r>
            <a:r>
              <a:rPr lang="it-IT" b="0" i="0" dirty="0">
                <a:solidFill>
                  <a:srgbClr val="1B1B1B"/>
                </a:solidFill>
                <a:effectLst/>
              </a:rPr>
              <a:t>l recupero di peso è comune dopo interventi sullo stile di vita e si prevede che circa l'80% del peso perso verrà recuperato nei successivi 5 anni.</a:t>
            </a:r>
          </a:p>
          <a:p>
            <a:pPr algn="just"/>
            <a:endParaRPr lang="it-IT" b="0" i="0" dirty="0">
              <a:solidFill>
                <a:srgbClr val="1B1B1B"/>
              </a:solidFill>
              <a:effectLst/>
            </a:endParaRPr>
          </a:p>
          <a:p>
            <a:pPr algn="just"/>
            <a:r>
              <a:rPr lang="it-IT" b="0" i="0" dirty="0">
                <a:solidFill>
                  <a:srgbClr val="1B1B1B"/>
                </a:solidFill>
                <a:effectLst/>
              </a:rPr>
              <a:t>Solo il 10-25% degli individui sottoposti a interventi sullo stile di vita di diversa intensità sarà in grado di perdere e mantenere ≥10% del WL a lungo termine. </a:t>
            </a:r>
          </a:p>
        </p:txBody>
      </p:sp>
      <p:sp>
        <p:nvSpPr>
          <p:cNvPr id="14" name="CasellaDiTesto 13">
            <a:extLst>
              <a:ext uri="{FF2B5EF4-FFF2-40B4-BE49-F238E27FC236}">
                <a16:creationId xmlns:a16="http://schemas.microsoft.com/office/drawing/2014/main" id="{E00B75E3-611E-9536-3E33-E6B1DFB0F61B}"/>
              </a:ext>
            </a:extLst>
          </p:cNvPr>
          <p:cNvSpPr txBox="1"/>
          <p:nvPr/>
        </p:nvSpPr>
        <p:spPr>
          <a:xfrm>
            <a:off x="388920" y="6256577"/>
            <a:ext cx="4030133" cy="369332"/>
          </a:xfrm>
          <a:prstGeom prst="rect">
            <a:avLst/>
          </a:prstGeom>
          <a:noFill/>
        </p:spPr>
        <p:txBody>
          <a:bodyPr wrap="square">
            <a:spAutoFit/>
          </a:bodyPr>
          <a:lstStyle/>
          <a:p>
            <a:r>
              <a:rPr lang="it-IT" b="0" i="0" dirty="0">
                <a:solidFill>
                  <a:srgbClr val="1B1B1B"/>
                </a:solidFill>
                <a:effectLst/>
                <a:latin typeface="Cambria" panose="02040503050406030204" pitchFamily="18" charset="0"/>
              </a:rPr>
              <a:t> </a:t>
            </a:r>
            <a:r>
              <a:rPr lang="it-IT" sz="1400" b="0" i="1" dirty="0">
                <a:solidFill>
                  <a:srgbClr val="1B1B1B"/>
                </a:solidFill>
                <a:effectLst/>
              </a:rPr>
              <a:t>Anderson JW, </a:t>
            </a:r>
            <a:r>
              <a:rPr lang="it-IT" sz="1400" b="0" i="1" dirty="0" err="1">
                <a:solidFill>
                  <a:srgbClr val="1B1B1B"/>
                </a:solidFill>
                <a:effectLst/>
              </a:rPr>
              <a:t>Am</a:t>
            </a:r>
            <a:r>
              <a:rPr lang="it-IT" sz="1400" b="0" i="1" dirty="0">
                <a:solidFill>
                  <a:srgbClr val="1B1B1B"/>
                </a:solidFill>
                <a:effectLst/>
              </a:rPr>
              <a:t> </a:t>
            </a:r>
            <a:r>
              <a:rPr lang="it-IT" sz="1400" b="0" i="1" dirty="0" err="1">
                <a:solidFill>
                  <a:srgbClr val="1B1B1B"/>
                </a:solidFill>
                <a:effectLst/>
              </a:rPr>
              <a:t>J</a:t>
            </a:r>
            <a:r>
              <a:rPr lang="it-IT" sz="1400" b="0" i="1" dirty="0">
                <a:solidFill>
                  <a:srgbClr val="1B1B1B"/>
                </a:solidFill>
                <a:effectLst/>
              </a:rPr>
              <a:t> </a:t>
            </a:r>
            <a:r>
              <a:rPr lang="it-IT" sz="1400" b="0" i="1" dirty="0" err="1">
                <a:solidFill>
                  <a:srgbClr val="1B1B1B"/>
                </a:solidFill>
                <a:effectLst/>
              </a:rPr>
              <a:t>Clin</a:t>
            </a:r>
            <a:r>
              <a:rPr lang="it-IT" sz="1400" b="0" i="1" dirty="0">
                <a:solidFill>
                  <a:srgbClr val="1B1B1B"/>
                </a:solidFill>
                <a:effectLst/>
              </a:rPr>
              <a:t> </a:t>
            </a:r>
            <a:r>
              <a:rPr lang="it-IT" sz="1400" b="0" i="1" dirty="0" err="1">
                <a:solidFill>
                  <a:srgbClr val="1B1B1B"/>
                </a:solidFill>
                <a:effectLst/>
              </a:rPr>
              <a:t>Nutr</a:t>
            </a:r>
            <a:r>
              <a:rPr lang="it-IT" sz="1400" b="0" i="1" dirty="0">
                <a:solidFill>
                  <a:srgbClr val="1B1B1B"/>
                </a:solidFill>
                <a:effectLst/>
              </a:rPr>
              <a:t> 2001;74(5):579–584</a:t>
            </a:r>
            <a:endParaRPr lang="it-IT" sz="1400" i="1" dirty="0"/>
          </a:p>
        </p:txBody>
      </p:sp>
      <p:sp>
        <p:nvSpPr>
          <p:cNvPr id="15" name="CasellaDiTesto 14">
            <a:extLst>
              <a:ext uri="{FF2B5EF4-FFF2-40B4-BE49-F238E27FC236}">
                <a16:creationId xmlns:a16="http://schemas.microsoft.com/office/drawing/2014/main" id="{48DD017C-43BA-1E7F-2D1E-517F602AAB6E}"/>
              </a:ext>
            </a:extLst>
          </p:cNvPr>
          <p:cNvSpPr txBox="1"/>
          <p:nvPr/>
        </p:nvSpPr>
        <p:spPr>
          <a:xfrm>
            <a:off x="2217738" y="3713249"/>
            <a:ext cx="9545994" cy="369332"/>
          </a:xfrm>
          <a:prstGeom prst="rect">
            <a:avLst/>
          </a:prstGeom>
          <a:noFill/>
        </p:spPr>
        <p:txBody>
          <a:bodyPr wrap="square">
            <a:spAutoFit/>
          </a:bodyPr>
          <a:lstStyle/>
          <a:p>
            <a:r>
              <a:rPr lang="it-IT" b="1" i="0" dirty="0">
                <a:solidFill>
                  <a:srgbClr val="1B1B1B"/>
                </a:solidFill>
                <a:effectLst/>
              </a:rPr>
              <a:t>TEMPO MEDIO DI RIPRESA DEL PESO DOPO UN INTERVENTO DI PERDITA DI PESO</a:t>
            </a:r>
            <a:endParaRPr lang="it-IT" b="1" dirty="0"/>
          </a:p>
        </p:txBody>
      </p:sp>
    </p:spTree>
    <p:extLst>
      <p:ext uri="{BB962C8B-B14F-4D97-AF65-F5344CB8AC3E}">
        <p14:creationId xmlns:p14="http://schemas.microsoft.com/office/powerpoint/2010/main" val="11011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a 2">
            <a:extLst>
              <a:ext uri="{FF2B5EF4-FFF2-40B4-BE49-F238E27FC236}">
                <a16:creationId xmlns:a16="http://schemas.microsoft.com/office/drawing/2014/main" id="{18D9EABB-8275-9295-504E-1705CDB83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285" y="3429001"/>
            <a:ext cx="4354143" cy="28134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A93F00F-235B-9E04-E2BB-270EF9483434}"/>
              </a:ext>
            </a:extLst>
          </p:cNvPr>
          <p:cNvSpPr txBox="1"/>
          <p:nvPr/>
        </p:nvSpPr>
        <p:spPr>
          <a:xfrm>
            <a:off x="0" y="5610552"/>
            <a:ext cx="3793125" cy="307777"/>
          </a:xfrm>
          <a:prstGeom prst="rect">
            <a:avLst/>
          </a:prstGeom>
          <a:noFill/>
        </p:spPr>
        <p:txBody>
          <a:bodyPr wrap="square">
            <a:spAutoFit/>
          </a:bodyPr>
          <a:lstStyle/>
          <a:p>
            <a:r>
              <a:rPr lang="it-IT" sz="1400" b="0" i="1" dirty="0" err="1">
                <a:solidFill>
                  <a:srgbClr val="1B1B1B"/>
                </a:solidFill>
                <a:effectLst/>
              </a:rPr>
              <a:t>Obesity</a:t>
            </a:r>
            <a:r>
              <a:rPr lang="it-IT" sz="1400" b="0" i="1" dirty="0">
                <a:solidFill>
                  <a:srgbClr val="1B1B1B"/>
                </a:solidFill>
                <a:effectLst/>
              </a:rPr>
              <a:t> (Silver Spring). 2014 gennaio;22(1):5–13</a:t>
            </a:r>
            <a:endParaRPr lang="it-IT" sz="1400" i="1" dirty="0"/>
          </a:p>
        </p:txBody>
      </p:sp>
      <p:pic>
        <p:nvPicPr>
          <p:cNvPr id="2" name="Picture 2" descr="Figura 3">
            <a:extLst>
              <a:ext uri="{FF2B5EF4-FFF2-40B4-BE49-F238E27FC236}">
                <a16:creationId xmlns:a16="http://schemas.microsoft.com/office/drawing/2014/main" id="{6D90DAEC-4EF8-4037-800D-D4E07179C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03" y="2216687"/>
            <a:ext cx="4354143" cy="25254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37F2E559-FD59-A14C-1869-CF943310AC50}"/>
              </a:ext>
            </a:extLst>
          </p:cNvPr>
          <p:cNvSpPr txBox="1"/>
          <p:nvPr/>
        </p:nvSpPr>
        <p:spPr>
          <a:xfrm>
            <a:off x="459925" y="371510"/>
            <a:ext cx="11272149" cy="646331"/>
          </a:xfrm>
          <a:prstGeom prst="rect">
            <a:avLst/>
          </a:prstGeom>
          <a:solidFill>
            <a:srgbClr val="FFC000"/>
          </a:solidFill>
        </p:spPr>
        <p:txBody>
          <a:bodyPr wrap="square">
            <a:spAutoFit/>
          </a:bodyPr>
          <a:lstStyle/>
          <a:p>
            <a:pPr algn="just"/>
            <a:r>
              <a:rPr lang="it-IT" b="0" i="0" dirty="0">
                <a:solidFill>
                  <a:srgbClr val="1B1B1B"/>
                </a:solidFill>
                <a:effectLst/>
                <a:latin typeface="Calibri" panose="020F0502020204030204" pitchFamily="34" charset="0"/>
                <a:cs typeface="Calibri" panose="020F0502020204030204" pitchFamily="34" charset="0"/>
              </a:rPr>
              <a:t>I programmi </a:t>
            </a:r>
            <a:r>
              <a:rPr lang="it-IT" dirty="0">
                <a:solidFill>
                  <a:srgbClr val="1B1B1B"/>
                </a:solidFill>
                <a:latin typeface="Calibri" panose="020F0502020204030204" pitchFamily="34" charset="0"/>
                <a:cs typeface="Calibri" panose="020F0502020204030204" pitchFamily="34" charset="0"/>
              </a:rPr>
              <a:t>intensivi </a:t>
            </a:r>
            <a:r>
              <a:rPr lang="it-IT" b="0" i="0" dirty="0">
                <a:solidFill>
                  <a:srgbClr val="1B1B1B"/>
                </a:solidFill>
                <a:effectLst/>
                <a:latin typeface="Calibri" panose="020F0502020204030204" pitchFamily="34" charset="0"/>
                <a:cs typeface="Calibri" panose="020F0502020204030204" pitchFamily="34" charset="0"/>
              </a:rPr>
              <a:t>di gestione del peso (maggiori controlli) incentrati sul mantenimento del peso perso dimostrano una migliore perdita di peso a lungo termine rispetto ai programmi senza visite di mantenimento.</a:t>
            </a:r>
            <a:endParaRPr lang="it-IT"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B1A58612-D867-FB11-5D6F-1B311684DF8E}"/>
              </a:ext>
            </a:extLst>
          </p:cNvPr>
          <p:cNvSpPr txBox="1"/>
          <p:nvPr/>
        </p:nvSpPr>
        <p:spPr>
          <a:xfrm>
            <a:off x="40729" y="5940936"/>
            <a:ext cx="3752396" cy="523220"/>
          </a:xfrm>
          <a:prstGeom prst="rect">
            <a:avLst/>
          </a:prstGeom>
          <a:noFill/>
        </p:spPr>
        <p:txBody>
          <a:bodyPr wrap="square" rtlCol="0">
            <a:spAutoFit/>
          </a:bodyPr>
          <a:lstStyle/>
          <a:p>
            <a:pPr algn="l"/>
            <a:r>
              <a:rPr lang="it-IT" sz="1400" i="1" dirty="0" err="1">
                <a:solidFill>
                  <a:srgbClr val="212121"/>
                </a:solidFill>
                <a:effectLst/>
              </a:rPr>
              <a:t>Obesity</a:t>
            </a:r>
            <a:r>
              <a:rPr lang="it-IT" sz="1400" i="1" dirty="0">
                <a:solidFill>
                  <a:srgbClr val="212121"/>
                </a:solidFill>
                <a:effectLst/>
              </a:rPr>
              <a:t> Management in </a:t>
            </a:r>
            <a:r>
              <a:rPr lang="it-IT" sz="1400" i="1" dirty="0" err="1">
                <a:solidFill>
                  <a:srgbClr val="212121"/>
                </a:solidFill>
                <a:effectLst/>
              </a:rPr>
              <a:t>Adults</a:t>
            </a:r>
            <a:r>
              <a:rPr lang="it-IT" sz="1400" i="1" dirty="0">
                <a:solidFill>
                  <a:srgbClr val="212121"/>
                </a:solidFill>
                <a:effectLst/>
              </a:rPr>
              <a:t>: A Review </a:t>
            </a:r>
            <a:r>
              <a:rPr lang="it-IT" sz="1400" i="1" dirty="0">
                <a:effectLst/>
              </a:rPr>
              <a:t>JAMA</a:t>
            </a:r>
            <a:r>
              <a:rPr lang="it-IT" sz="1400" i="1" cap="small" dirty="0"/>
              <a:t> </a:t>
            </a:r>
            <a:r>
              <a:rPr lang="it-IT" sz="1400" i="1" dirty="0">
                <a:effectLst/>
              </a:rPr>
              <a:t>2023 </a:t>
            </a:r>
            <a:r>
              <a:rPr lang="it-IT" sz="1400" i="1" dirty="0" err="1">
                <a:effectLst/>
              </a:rPr>
              <a:t>Nov</a:t>
            </a:r>
            <a:r>
              <a:rPr lang="it-IT" sz="1400" i="1" dirty="0">
                <a:effectLst/>
              </a:rPr>
              <a:t> 28;330(20):2000-2015</a:t>
            </a:r>
          </a:p>
        </p:txBody>
      </p:sp>
      <p:sp>
        <p:nvSpPr>
          <p:cNvPr id="6" name="CasellaDiTesto 5">
            <a:extLst>
              <a:ext uri="{FF2B5EF4-FFF2-40B4-BE49-F238E27FC236}">
                <a16:creationId xmlns:a16="http://schemas.microsoft.com/office/drawing/2014/main" id="{5C18C07D-56F0-A684-67DD-C767C882CCA6}"/>
              </a:ext>
            </a:extLst>
          </p:cNvPr>
          <p:cNvSpPr txBox="1"/>
          <p:nvPr/>
        </p:nvSpPr>
        <p:spPr>
          <a:xfrm>
            <a:off x="0" y="6486763"/>
            <a:ext cx="9026013" cy="307777"/>
          </a:xfrm>
          <a:prstGeom prst="rect">
            <a:avLst/>
          </a:prstGeom>
          <a:noFill/>
        </p:spPr>
        <p:txBody>
          <a:bodyPr wrap="square">
            <a:spAutoFit/>
          </a:bodyPr>
          <a:lstStyle/>
          <a:p>
            <a:r>
              <a:rPr lang="it-IT" sz="1400" b="0" i="1" dirty="0" err="1">
                <a:solidFill>
                  <a:srgbClr val="1B1B1B"/>
                </a:solidFill>
                <a:effectLst/>
              </a:rPr>
              <a:t>Effects</a:t>
            </a:r>
            <a:r>
              <a:rPr lang="it-IT" sz="1400" b="0" i="1" dirty="0">
                <a:solidFill>
                  <a:srgbClr val="1B1B1B"/>
                </a:solidFill>
                <a:effectLst/>
              </a:rPr>
              <a:t> of </a:t>
            </a:r>
            <a:r>
              <a:rPr lang="it-IT" sz="1400" b="0" i="1" dirty="0" err="1">
                <a:solidFill>
                  <a:srgbClr val="1B1B1B"/>
                </a:solidFill>
                <a:effectLst/>
              </a:rPr>
              <a:t>four</a:t>
            </a:r>
            <a:r>
              <a:rPr lang="it-IT" sz="1400" b="0" i="1" dirty="0">
                <a:solidFill>
                  <a:srgbClr val="1B1B1B"/>
                </a:solidFill>
                <a:effectLst/>
              </a:rPr>
              <a:t> </a:t>
            </a:r>
            <a:r>
              <a:rPr lang="it-IT" sz="1400" b="0" i="1" dirty="0" err="1">
                <a:solidFill>
                  <a:srgbClr val="1B1B1B"/>
                </a:solidFill>
                <a:effectLst/>
              </a:rPr>
              <a:t>maintenance</a:t>
            </a:r>
            <a:r>
              <a:rPr lang="it-IT" sz="1400" b="0" i="1" dirty="0">
                <a:solidFill>
                  <a:srgbClr val="1B1B1B"/>
                </a:solidFill>
                <a:effectLst/>
              </a:rPr>
              <a:t> </a:t>
            </a:r>
            <a:r>
              <a:rPr lang="it-IT" sz="1400" b="0" i="1" dirty="0" err="1">
                <a:solidFill>
                  <a:srgbClr val="1B1B1B"/>
                </a:solidFill>
                <a:effectLst/>
              </a:rPr>
              <a:t>programs</a:t>
            </a:r>
            <a:r>
              <a:rPr lang="it-IT" sz="1400" b="0" i="1" dirty="0">
                <a:solidFill>
                  <a:srgbClr val="1B1B1B"/>
                </a:solidFill>
                <a:effectLst/>
              </a:rPr>
              <a:t> on the long-</a:t>
            </a:r>
            <a:r>
              <a:rPr lang="it-IT" sz="1400" b="0" i="1" dirty="0" err="1">
                <a:solidFill>
                  <a:srgbClr val="1B1B1B"/>
                </a:solidFill>
                <a:effectLst/>
              </a:rPr>
              <a:t>term</a:t>
            </a:r>
            <a:r>
              <a:rPr lang="it-IT" sz="1400" b="0" i="1" dirty="0">
                <a:solidFill>
                  <a:srgbClr val="1B1B1B"/>
                </a:solidFill>
                <a:effectLst/>
              </a:rPr>
              <a:t> management of </a:t>
            </a:r>
            <a:r>
              <a:rPr lang="it-IT" sz="1400" b="0" i="1" dirty="0" err="1">
                <a:solidFill>
                  <a:srgbClr val="1B1B1B"/>
                </a:solidFill>
                <a:effectLst/>
              </a:rPr>
              <a:t>obesity</a:t>
            </a:r>
            <a:r>
              <a:rPr lang="it-IT" sz="1400" b="0" i="1" dirty="0">
                <a:solidFill>
                  <a:srgbClr val="1B1B1B"/>
                </a:solidFill>
                <a:effectLst/>
              </a:rPr>
              <a:t>. </a:t>
            </a:r>
            <a:r>
              <a:rPr lang="it-IT" sz="1400" b="0" i="1" dirty="0" err="1">
                <a:solidFill>
                  <a:srgbClr val="1B1B1B"/>
                </a:solidFill>
                <a:effectLst/>
              </a:rPr>
              <a:t>J</a:t>
            </a:r>
            <a:r>
              <a:rPr lang="it-IT" sz="1400" b="0" i="1" dirty="0">
                <a:solidFill>
                  <a:srgbClr val="1B1B1B"/>
                </a:solidFill>
                <a:effectLst/>
              </a:rPr>
              <a:t> </a:t>
            </a:r>
            <a:r>
              <a:rPr lang="it-IT" sz="1400" b="0" i="1" dirty="0" err="1">
                <a:solidFill>
                  <a:srgbClr val="1B1B1B"/>
                </a:solidFill>
                <a:effectLst/>
              </a:rPr>
              <a:t>Consult</a:t>
            </a:r>
            <a:r>
              <a:rPr lang="it-IT" sz="1400" b="0" i="1" dirty="0">
                <a:solidFill>
                  <a:srgbClr val="1B1B1B"/>
                </a:solidFill>
                <a:effectLst/>
              </a:rPr>
              <a:t> </a:t>
            </a:r>
            <a:r>
              <a:rPr lang="it-IT" sz="1400" b="0" i="1" dirty="0" err="1">
                <a:solidFill>
                  <a:srgbClr val="1B1B1B"/>
                </a:solidFill>
                <a:effectLst/>
              </a:rPr>
              <a:t>Clin</a:t>
            </a:r>
            <a:r>
              <a:rPr lang="it-IT" sz="1400" b="0" i="1" dirty="0">
                <a:solidFill>
                  <a:srgbClr val="1B1B1B"/>
                </a:solidFill>
                <a:effectLst/>
              </a:rPr>
              <a:t> </a:t>
            </a:r>
            <a:r>
              <a:rPr lang="it-IT" sz="1400" b="0" i="1" dirty="0" err="1">
                <a:solidFill>
                  <a:srgbClr val="1B1B1B"/>
                </a:solidFill>
                <a:effectLst/>
              </a:rPr>
              <a:t>Psychol</a:t>
            </a:r>
            <a:r>
              <a:rPr lang="it-IT" sz="1400" b="0" i="1" dirty="0">
                <a:solidFill>
                  <a:srgbClr val="1B1B1B"/>
                </a:solidFill>
                <a:effectLst/>
              </a:rPr>
              <a:t> 1988;56(4):529–534</a:t>
            </a:r>
            <a:endParaRPr lang="it-IT" sz="1400" i="1" dirty="0"/>
          </a:p>
        </p:txBody>
      </p:sp>
      <p:sp>
        <p:nvSpPr>
          <p:cNvPr id="7" name="CasellaDiTesto 6">
            <a:extLst>
              <a:ext uri="{FF2B5EF4-FFF2-40B4-BE49-F238E27FC236}">
                <a16:creationId xmlns:a16="http://schemas.microsoft.com/office/drawing/2014/main" id="{2A8CE0B8-7E47-0465-EA1E-49D45F65BF24}"/>
              </a:ext>
            </a:extLst>
          </p:cNvPr>
          <p:cNvSpPr txBox="1"/>
          <p:nvPr/>
        </p:nvSpPr>
        <p:spPr>
          <a:xfrm>
            <a:off x="4880990" y="1381484"/>
            <a:ext cx="7079427" cy="1754326"/>
          </a:xfrm>
          <a:prstGeom prst="rect">
            <a:avLst/>
          </a:prstGeom>
          <a:solidFill>
            <a:schemeClr val="bg2"/>
          </a:solidFill>
        </p:spPr>
        <p:txBody>
          <a:bodyPr wrap="square" rtlCol="0">
            <a:spAutoFit/>
          </a:bodyPr>
          <a:lstStyle/>
          <a:p>
            <a:pPr marL="144463" indent="-144463">
              <a:buFont typeface="Arial" panose="020B0604020202020204" pitchFamily="34" charset="0"/>
              <a:buChar char="•"/>
            </a:pPr>
            <a:r>
              <a:rPr lang="it-IT" b="0" i="0" dirty="0">
                <a:solidFill>
                  <a:srgbClr val="1B1B1B"/>
                </a:solidFill>
                <a:effectLst/>
              </a:rPr>
              <a:t>Studio Look AHEAD</a:t>
            </a:r>
          </a:p>
          <a:p>
            <a:pPr marL="144463" indent="-144463">
              <a:buFont typeface="Arial" panose="020B0604020202020204" pitchFamily="34" charset="0"/>
              <a:buChar char="•"/>
            </a:pPr>
            <a:r>
              <a:rPr lang="it-IT" b="0" i="0" dirty="0">
                <a:solidFill>
                  <a:srgbClr val="1B1B1B"/>
                </a:solidFill>
                <a:effectLst/>
              </a:rPr>
              <a:t>5145 persone con obesità e diabete di tipo 2</a:t>
            </a:r>
          </a:p>
          <a:p>
            <a:pPr marL="144463" indent="-144463">
              <a:buFont typeface="Arial" panose="020B0604020202020204" pitchFamily="34" charset="0"/>
              <a:buChar char="•"/>
            </a:pPr>
            <a:r>
              <a:rPr lang="it-IT" b="1" dirty="0">
                <a:solidFill>
                  <a:srgbClr val="1B1B1B"/>
                </a:solidFill>
              </a:rPr>
              <a:t>Gruppo intensivo </a:t>
            </a:r>
            <a:r>
              <a:rPr lang="it-IT" dirty="0">
                <a:solidFill>
                  <a:srgbClr val="1B1B1B"/>
                </a:solidFill>
              </a:rPr>
              <a:t>(seguiti da team specialistico, incontri ravvicinati e individuai): ha  </a:t>
            </a:r>
            <a:r>
              <a:rPr lang="it-IT" b="0" i="0" dirty="0">
                <a:solidFill>
                  <a:srgbClr val="1B1B1B"/>
                </a:solidFill>
                <a:effectLst/>
              </a:rPr>
              <a:t>perso l'8,6% del peso iniziale a 1 anno e il 4,7% a 8 anni,</a:t>
            </a:r>
          </a:p>
          <a:p>
            <a:pPr marL="144463" indent="-144463">
              <a:buFont typeface="Arial" panose="020B0604020202020204" pitchFamily="34" charset="0"/>
              <a:buChar char="•"/>
            </a:pPr>
            <a:r>
              <a:rPr lang="it-IT" b="1" i="0" dirty="0">
                <a:solidFill>
                  <a:srgbClr val="1B1B1B"/>
                </a:solidFill>
                <a:effectLst/>
              </a:rPr>
              <a:t>Gruppo non intensivo </a:t>
            </a:r>
            <a:r>
              <a:rPr lang="it-IT" i="0" dirty="0">
                <a:solidFill>
                  <a:srgbClr val="1B1B1B"/>
                </a:solidFill>
                <a:effectLst/>
              </a:rPr>
              <a:t>(indicazioni sullo stile di vita): </a:t>
            </a:r>
            <a:r>
              <a:rPr lang="it-IT" b="0" i="0" dirty="0">
                <a:solidFill>
                  <a:srgbClr val="1B1B1B"/>
                </a:solidFill>
                <a:effectLst/>
              </a:rPr>
              <a:t>ha perso lo 0,7% a 1 anno e il 2,1% a 8 anni</a:t>
            </a:r>
            <a:endParaRPr lang="it-IT" dirty="0"/>
          </a:p>
        </p:txBody>
      </p:sp>
    </p:spTree>
    <p:extLst>
      <p:ext uri="{BB962C8B-B14F-4D97-AF65-F5344CB8AC3E}">
        <p14:creationId xmlns:p14="http://schemas.microsoft.com/office/powerpoint/2010/main" val="36836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F00BE46-7E21-0854-D041-D566BD533054}"/>
              </a:ext>
            </a:extLst>
          </p:cNvPr>
          <p:cNvSpPr txBox="1"/>
          <p:nvPr/>
        </p:nvSpPr>
        <p:spPr>
          <a:xfrm>
            <a:off x="237066" y="245597"/>
            <a:ext cx="5761514" cy="400110"/>
          </a:xfrm>
          <a:prstGeom prst="rect">
            <a:avLst/>
          </a:prstGeom>
          <a:noFill/>
        </p:spPr>
        <p:txBody>
          <a:bodyPr wrap="none" rtlCol="0">
            <a:spAutoFit/>
          </a:bodyPr>
          <a:lstStyle/>
          <a:p>
            <a:r>
              <a:rPr lang="it-IT" sz="2000" b="1" dirty="0"/>
              <a:t>PERCHÈ E’ DIFFICILE MANTENERE IL PESO PERDUTO?</a:t>
            </a:r>
          </a:p>
        </p:txBody>
      </p:sp>
      <p:pic>
        <p:nvPicPr>
          <p:cNvPr id="4098" name="Picture 2" descr="Ambiente obesogeno: come l'ambiente può influenzare le tue abitudini  alimentari - Dieta Nutrizione Benessere Salute - Dr. Loreto Nemi- Dietista  Nutrizionista Roma">
            <a:extLst>
              <a:ext uri="{FF2B5EF4-FFF2-40B4-BE49-F238E27FC236}">
                <a16:creationId xmlns:a16="http://schemas.microsoft.com/office/drawing/2014/main" id="{E1EB424C-E240-F32D-E2F3-02E4C8151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027" y="799595"/>
            <a:ext cx="3807913" cy="380791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645F6903-AD89-5DFE-FC0F-A42490920260}"/>
              </a:ext>
            </a:extLst>
          </p:cNvPr>
          <p:cNvSpPr txBox="1"/>
          <p:nvPr/>
        </p:nvSpPr>
        <p:spPr>
          <a:xfrm>
            <a:off x="237066" y="799595"/>
            <a:ext cx="7328655" cy="4896853"/>
          </a:xfrm>
          <a:prstGeom prst="rect">
            <a:avLst/>
          </a:prstGeom>
          <a:noFill/>
        </p:spPr>
        <p:txBody>
          <a:bodyPr wrap="square">
            <a:spAutoFit/>
          </a:bodyPr>
          <a:lstStyle/>
          <a:p>
            <a:pPr algn="just"/>
            <a:r>
              <a:rPr lang="it-IT" b="0" i="0" dirty="0">
                <a:solidFill>
                  <a:srgbClr val="1B1B1B"/>
                </a:solidFill>
                <a:effectLst/>
              </a:rPr>
              <a:t>La gestione del peso a lungo termine è estremamente difficile a causa delle interazioni tra la nostra biologia, il comportamento e </a:t>
            </a:r>
            <a:r>
              <a:rPr lang="it-IT" b="1" i="0" dirty="0">
                <a:solidFill>
                  <a:srgbClr val="1B1B1B"/>
                </a:solidFill>
                <a:effectLst/>
              </a:rPr>
              <a:t>l'ambiente </a:t>
            </a:r>
            <a:r>
              <a:rPr lang="it-IT" b="1" i="0" dirty="0" err="1">
                <a:solidFill>
                  <a:srgbClr val="1B1B1B"/>
                </a:solidFill>
                <a:effectLst/>
              </a:rPr>
              <a:t>obesogeno</a:t>
            </a:r>
            <a:r>
              <a:rPr lang="it-IT" b="1" dirty="0">
                <a:solidFill>
                  <a:srgbClr val="1B1B1B"/>
                </a:solidFill>
              </a:rPr>
              <a:t> </a:t>
            </a:r>
            <a:r>
              <a:rPr lang="it-IT" dirty="0">
                <a:solidFill>
                  <a:srgbClr val="1B1B1B"/>
                </a:solidFill>
              </a:rPr>
              <a:t>(industrializzazione del sistema alimentare)</a:t>
            </a:r>
          </a:p>
          <a:p>
            <a:pPr algn="just"/>
            <a:endParaRPr lang="it-IT" dirty="0">
              <a:solidFill>
                <a:srgbClr val="1B1B1B"/>
              </a:solidFill>
            </a:endParaRPr>
          </a:p>
          <a:p>
            <a:pPr marL="285750" indent="-285750" algn="just">
              <a:lnSpc>
                <a:spcPct val="150000"/>
              </a:lnSpc>
              <a:buFont typeface="Arial" panose="020B0604020202020204" pitchFamily="34" charset="0"/>
              <a:buChar char="•"/>
            </a:pPr>
            <a:r>
              <a:rPr lang="it-IT" dirty="0">
                <a:solidFill>
                  <a:srgbClr val="1B1B1B"/>
                </a:solidFill>
              </a:rPr>
              <a:t>Il cibo è progressivamente diventato più economico</a:t>
            </a:r>
          </a:p>
          <a:p>
            <a:pPr marL="285750" indent="-285750" algn="just">
              <a:lnSpc>
                <a:spcPct val="150000"/>
              </a:lnSpc>
              <a:buFont typeface="Arial" panose="020B0604020202020204" pitchFamily="34" charset="0"/>
              <a:buChar char="•"/>
            </a:pPr>
            <a:r>
              <a:rPr lang="it-IT" dirty="0">
                <a:solidFill>
                  <a:srgbClr val="1B1B1B"/>
                </a:solidFill>
              </a:rPr>
              <a:t>I cibi sono altamente trasformati più calorici e resi molto appetibili </a:t>
            </a:r>
          </a:p>
          <a:p>
            <a:pPr marL="285750" indent="-285750" algn="just">
              <a:lnSpc>
                <a:spcPct val="150000"/>
              </a:lnSpc>
              <a:buFont typeface="Arial" panose="020B0604020202020204" pitchFamily="34" charset="0"/>
              <a:buChar char="•"/>
            </a:pPr>
            <a:r>
              <a:rPr lang="it-IT" dirty="0">
                <a:solidFill>
                  <a:srgbClr val="1B1B1B"/>
                </a:solidFill>
              </a:rPr>
              <a:t>Meno persone preparano i pasti a casa</a:t>
            </a:r>
          </a:p>
          <a:p>
            <a:pPr marL="285750" indent="-285750" algn="just">
              <a:lnSpc>
                <a:spcPct val="150000"/>
              </a:lnSpc>
              <a:buFont typeface="Arial" panose="020B0604020202020204" pitchFamily="34" charset="0"/>
              <a:buChar char="•"/>
            </a:pPr>
            <a:r>
              <a:rPr lang="it-IT" dirty="0">
                <a:solidFill>
                  <a:srgbClr val="1B1B1B"/>
                </a:solidFill>
              </a:rPr>
              <a:t>Si consuma più cibo nei ristoranti</a:t>
            </a:r>
          </a:p>
          <a:p>
            <a:pPr marL="285750" indent="-285750" algn="just">
              <a:lnSpc>
                <a:spcPct val="150000"/>
              </a:lnSpc>
              <a:buFont typeface="Arial" panose="020B0604020202020204" pitchFamily="34" charset="0"/>
              <a:buChar char="•"/>
            </a:pPr>
            <a:r>
              <a:rPr lang="it-IT" dirty="0">
                <a:solidFill>
                  <a:srgbClr val="1B1B1B"/>
                </a:solidFill>
              </a:rPr>
              <a:t>I cambiamenti nell'ambiente dell'attività fisica hanno reso più difficile essere attivi durante il giorno</a:t>
            </a:r>
          </a:p>
          <a:p>
            <a:pPr marL="285750" indent="-285750" algn="just">
              <a:lnSpc>
                <a:spcPct val="150000"/>
              </a:lnSpc>
              <a:buFont typeface="Arial" panose="020B0604020202020204" pitchFamily="34" charset="0"/>
              <a:buChar char="•"/>
            </a:pPr>
            <a:r>
              <a:rPr lang="it-IT" dirty="0">
                <a:solidFill>
                  <a:srgbClr val="1B1B1B"/>
                </a:solidFill>
              </a:rPr>
              <a:t>Le occupazioni sono diventate più sedentarie</a:t>
            </a:r>
          </a:p>
          <a:p>
            <a:pPr marL="285750" indent="-285750" algn="just">
              <a:lnSpc>
                <a:spcPct val="150000"/>
              </a:lnSpc>
              <a:buFont typeface="Arial" panose="020B0604020202020204" pitchFamily="34" charset="0"/>
              <a:buChar char="•"/>
            </a:pPr>
            <a:r>
              <a:rPr lang="it-IT" dirty="0">
                <a:solidFill>
                  <a:srgbClr val="1B1B1B"/>
                </a:solidFill>
              </a:rPr>
              <a:t>L'espansione urbana richiede il trasporto in auto anziché a piedi per andare al lavoro o a scuola, come era comune in passato</a:t>
            </a:r>
            <a:endParaRPr lang="it-IT" dirty="0"/>
          </a:p>
        </p:txBody>
      </p:sp>
      <p:sp>
        <p:nvSpPr>
          <p:cNvPr id="11" name="CasellaDiTesto 10">
            <a:extLst>
              <a:ext uri="{FF2B5EF4-FFF2-40B4-BE49-F238E27FC236}">
                <a16:creationId xmlns:a16="http://schemas.microsoft.com/office/drawing/2014/main" id="{3975178E-04AB-63B0-B2C7-D46A4361941D}"/>
              </a:ext>
            </a:extLst>
          </p:cNvPr>
          <p:cNvSpPr txBox="1"/>
          <p:nvPr/>
        </p:nvSpPr>
        <p:spPr>
          <a:xfrm>
            <a:off x="407096" y="5966072"/>
            <a:ext cx="11354844" cy="646331"/>
          </a:xfrm>
          <a:prstGeom prst="rect">
            <a:avLst/>
          </a:prstGeom>
          <a:solidFill>
            <a:srgbClr val="FFC000"/>
          </a:solidFill>
        </p:spPr>
        <p:txBody>
          <a:bodyPr wrap="square">
            <a:spAutoFit/>
          </a:bodyPr>
          <a:lstStyle/>
          <a:p>
            <a:pPr algn="just">
              <a:spcBef>
                <a:spcPts val="2250"/>
              </a:spcBef>
            </a:pPr>
            <a:r>
              <a:rPr lang="it-IT" b="0" i="0" dirty="0">
                <a:solidFill>
                  <a:srgbClr val="1B1B1B"/>
                </a:solidFill>
                <a:effectLst/>
              </a:rPr>
              <a:t>Nel complesso, i cambiamenti negli ambienti alimentari e di attività fisica tendono a spingere gli individui verso un aumento dell'assunzione di cibo, una riduzione dell'attività fisica e, in ultima analisi, un aumento di peso.</a:t>
            </a:r>
          </a:p>
        </p:txBody>
      </p:sp>
    </p:spTree>
    <p:extLst>
      <p:ext uri="{BB962C8B-B14F-4D97-AF65-F5344CB8AC3E}">
        <p14:creationId xmlns:p14="http://schemas.microsoft.com/office/powerpoint/2010/main" val="11853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EEFD898-9E1A-B9E0-5660-4ED333A54F04}"/>
              </a:ext>
            </a:extLst>
          </p:cNvPr>
          <p:cNvSpPr txBox="1"/>
          <p:nvPr/>
        </p:nvSpPr>
        <p:spPr>
          <a:xfrm>
            <a:off x="433158" y="780662"/>
            <a:ext cx="10872592" cy="2585323"/>
          </a:xfrm>
          <a:prstGeom prst="rect">
            <a:avLst/>
          </a:prstGeom>
          <a:noFill/>
        </p:spPr>
        <p:txBody>
          <a:bodyPr wrap="square">
            <a:spAutoFit/>
          </a:bodyPr>
          <a:lstStyle/>
          <a:p>
            <a:pPr marL="285750" indent="-285750" algn="just">
              <a:buFont typeface="Arial" panose="020B0604020202020204" pitchFamily="34" charset="0"/>
              <a:buChar char="•"/>
            </a:pPr>
            <a:r>
              <a:rPr lang="it-IT" b="1" dirty="0">
                <a:solidFill>
                  <a:srgbClr val="1B1B1B"/>
                </a:solidFill>
              </a:rPr>
              <a:t>Adattamento metabolico: </a:t>
            </a:r>
            <a:r>
              <a:rPr lang="it-IT" dirty="0">
                <a:solidFill>
                  <a:srgbClr val="1B1B1B"/>
                </a:solidFill>
              </a:rPr>
              <a:t>il MB in risposta al WL è spesso ridotto in misura maggiore di quanto ci si aspetterebbe in base ai cambiamenti misurati nella composizione corporea. Questa persistenza di MB ridotto causa una resistenza all’ulteriore calo ponderale  e favorisce il recupero del peso</a:t>
            </a:r>
          </a:p>
          <a:p>
            <a:pPr marL="285750" indent="-285750" algn="just">
              <a:buFont typeface="Arial" panose="020B0604020202020204" pitchFamily="34" charset="0"/>
              <a:buChar char="•"/>
            </a:pPr>
            <a:endParaRPr lang="it-IT" dirty="0">
              <a:solidFill>
                <a:srgbClr val="1B1B1B"/>
              </a:solidFill>
            </a:endParaRPr>
          </a:p>
          <a:p>
            <a:pPr marL="285750" indent="-285750" algn="just">
              <a:buFont typeface="Arial" panose="020B0604020202020204" pitchFamily="34" charset="0"/>
              <a:buChar char="•"/>
            </a:pPr>
            <a:r>
              <a:rPr lang="it-IT" b="1" dirty="0">
                <a:solidFill>
                  <a:srgbClr val="1B1B1B"/>
                </a:solidFill>
              </a:rPr>
              <a:t>M</a:t>
            </a:r>
            <a:r>
              <a:rPr lang="it-IT" b="1" i="0" dirty="0">
                <a:solidFill>
                  <a:srgbClr val="1B1B1B"/>
                </a:solidFill>
                <a:effectLst/>
              </a:rPr>
              <a:t>inor consumo di energia </a:t>
            </a:r>
            <a:r>
              <a:rPr lang="it-IT" b="0" i="0" dirty="0">
                <a:solidFill>
                  <a:srgbClr val="1B1B1B"/>
                </a:solidFill>
                <a:effectLst/>
              </a:rPr>
              <a:t>durante le attività sotto carico </a:t>
            </a:r>
          </a:p>
          <a:p>
            <a:pPr marL="285750" indent="-285750" algn="just">
              <a:buFont typeface="Arial" panose="020B0604020202020204" pitchFamily="34" charset="0"/>
              <a:buChar char="•"/>
            </a:pPr>
            <a:endParaRPr lang="it-IT" dirty="0">
              <a:solidFill>
                <a:srgbClr val="1B1B1B"/>
              </a:solidFill>
            </a:endParaRPr>
          </a:p>
          <a:p>
            <a:pPr marL="285750" indent="-285750" algn="just">
              <a:buFont typeface="Arial" panose="020B0604020202020204" pitchFamily="34" charset="0"/>
              <a:buChar char="•"/>
            </a:pPr>
            <a:r>
              <a:rPr lang="it-IT" b="1" i="0" dirty="0">
                <a:solidFill>
                  <a:srgbClr val="1B1B1B"/>
                </a:solidFill>
                <a:effectLst/>
              </a:rPr>
              <a:t>Persistenza di un aumento dell'appetito</a:t>
            </a:r>
            <a:r>
              <a:rPr lang="it-IT" b="0" i="0" dirty="0">
                <a:solidFill>
                  <a:srgbClr val="1B1B1B"/>
                </a:solidFill>
                <a:effectLst/>
              </a:rPr>
              <a:t>, probabilmente mediato da un aumento duraturo dei segnali oressigeni e da una diminuzione dei segnali anoressici. Questi cambiamenti permangono anche dopo 52 settimane dal completamento della dieta ipocalorica.</a:t>
            </a:r>
            <a:endParaRPr lang="it-IT" dirty="0"/>
          </a:p>
        </p:txBody>
      </p:sp>
      <p:sp>
        <p:nvSpPr>
          <p:cNvPr id="4" name="CasellaDiTesto 3">
            <a:extLst>
              <a:ext uri="{FF2B5EF4-FFF2-40B4-BE49-F238E27FC236}">
                <a16:creationId xmlns:a16="http://schemas.microsoft.com/office/drawing/2014/main" id="{BEF62475-B3B2-8774-DC7E-75C5BE6F18A0}"/>
              </a:ext>
            </a:extLst>
          </p:cNvPr>
          <p:cNvSpPr txBox="1"/>
          <p:nvPr/>
        </p:nvSpPr>
        <p:spPr>
          <a:xfrm>
            <a:off x="433158" y="200967"/>
            <a:ext cx="3943131" cy="400110"/>
          </a:xfrm>
          <a:prstGeom prst="rect">
            <a:avLst/>
          </a:prstGeom>
          <a:noFill/>
        </p:spPr>
        <p:txBody>
          <a:bodyPr wrap="none" rtlCol="0">
            <a:spAutoFit/>
          </a:bodyPr>
          <a:lstStyle/>
          <a:p>
            <a:r>
              <a:rPr lang="it-IT" sz="2000" b="1" dirty="0"/>
              <a:t>NON SOLO AMBIENTE OBESOGENO</a:t>
            </a:r>
          </a:p>
        </p:txBody>
      </p:sp>
      <p:sp>
        <p:nvSpPr>
          <p:cNvPr id="5" name="CasellaDiTesto 4">
            <a:extLst>
              <a:ext uri="{FF2B5EF4-FFF2-40B4-BE49-F238E27FC236}">
                <a16:creationId xmlns:a16="http://schemas.microsoft.com/office/drawing/2014/main" id="{EA445CC0-25DE-0611-0005-0CCE77488198}"/>
              </a:ext>
            </a:extLst>
          </p:cNvPr>
          <p:cNvSpPr txBox="1"/>
          <p:nvPr/>
        </p:nvSpPr>
        <p:spPr>
          <a:xfrm>
            <a:off x="7772400" y="3542218"/>
            <a:ext cx="3997175" cy="2862322"/>
          </a:xfrm>
          <a:prstGeom prst="rect">
            <a:avLst/>
          </a:prstGeom>
          <a:solidFill>
            <a:srgbClr val="FFC000"/>
          </a:solidFill>
        </p:spPr>
        <p:txBody>
          <a:bodyPr wrap="square">
            <a:spAutoFit/>
          </a:bodyPr>
          <a:lstStyle/>
          <a:p>
            <a:pPr algn="just"/>
            <a:r>
              <a:rPr lang="it-IT" b="0" i="0" dirty="0">
                <a:solidFill>
                  <a:srgbClr val="1B1B1B"/>
                </a:solidFill>
                <a:effectLst/>
              </a:rPr>
              <a:t>L'aumento dell'appetito probabilmente gioca un ruolo quantitativamente maggiore sul recupero di peso rispetto alla riduzione del dispendio energetico, poiché i circuiti di feedback che controllano l'assunzione di energia a lungo termine hanno una maggiore forza complessiva rispetto ai circuiti di feedback che controllano il dispendio energetico. </a:t>
            </a:r>
          </a:p>
        </p:txBody>
      </p:sp>
      <p:pic>
        <p:nvPicPr>
          <p:cNvPr id="1028" name="Picture 4" descr="FIGURA 4">
            <a:extLst>
              <a:ext uri="{FF2B5EF4-FFF2-40B4-BE49-F238E27FC236}">
                <a16:creationId xmlns:a16="http://schemas.microsoft.com/office/drawing/2014/main" id="{B7EF95F6-CDCA-2071-081A-520232E3E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288"/>
          <a:stretch/>
        </p:blipFill>
        <p:spPr bwMode="auto">
          <a:xfrm>
            <a:off x="289690" y="3733868"/>
            <a:ext cx="7106177" cy="235731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33A170AB-446D-8FEC-B831-2B17F294301E}"/>
              </a:ext>
            </a:extLst>
          </p:cNvPr>
          <p:cNvSpPr txBox="1"/>
          <p:nvPr/>
        </p:nvSpPr>
        <p:spPr>
          <a:xfrm>
            <a:off x="289690" y="6344887"/>
            <a:ext cx="3997175" cy="307777"/>
          </a:xfrm>
          <a:prstGeom prst="rect">
            <a:avLst/>
          </a:prstGeom>
          <a:noFill/>
        </p:spPr>
        <p:txBody>
          <a:bodyPr wrap="square">
            <a:spAutoFit/>
          </a:bodyPr>
          <a:lstStyle/>
          <a:p>
            <a:pPr algn="l"/>
            <a:r>
              <a:rPr lang="it-IT" sz="1400" b="0" i="1" dirty="0" err="1">
                <a:solidFill>
                  <a:srgbClr val="1B1B1B"/>
                </a:solidFill>
                <a:effectLst/>
              </a:rPr>
              <a:t>Obesity</a:t>
            </a:r>
            <a:r>
              <a:rPr lang="it-IT" sz="1400" b="0" i="1" dirty="0">
                <a:solidFill>
                  <a:srgbClr val="1B1B1B"/>
                </a:solidFill>
                <a:effectLst/>
              </a:rPr>
              <a:t> (Silver Spring). 2022 Mar 25;30(4):841–857</a:t>
            </a:r>
            <a:endParaRPr lang="it-IT" sz="1400" i="1" dirty="0"/>
          </a:p>
        </p:txBody>
      </p:sp>
    </p:spTree>
    <p:extLst>
      <p:ext uri="{BB962C8B-B14F-4D97-AF65-F5344CB8AC3E}">
        <p14:creationId xmlns:p14="http://schemas.microsoft.com/office/powerpoint/2010/main" val="34827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F5BDC-8B95-2961-A96F-26526B0FC123}"/>
            </a:ext>
          </a:extLst>
        </p:cNvPr>
        <p:cNvGrpSpPr/>
        <p:nvPr/>
      </p:nvGrpSpPr>
      <p:grpSpPr>
        <a:xfrm>
          <a:off x="0" y="0"/>
          <a:ext cx="0" cy="0"/>
          <a:chOff x="0" y="0"/>
          <a:chExt cx="0" cy="0"/>
        </a:xfrm>
      </p:grpSpPr>
      <p:pic>
        <p:nvPicPr>
          <p:cNvPr id="11" name="Picture 2" descr="Figura 1">
            <a:extLst>
              <a:ext uri="{FF2B5EF4-FFF2-40B4-BE49-F238E27FC236}">
                <a16:creationId xmlns:a16="http://schemas.microsoft.com/office/drawing/2014/main" id="{DE0003C2-2A6E-7849-3554-2B0604786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45" y="2844450"/>
            <a:ext cx="6042552" cy="2827913"/>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D65ED700-2D4E-85C6-8CCD-9D93E24F207F}"/>
              </a:ext>
            </a:extLst>
          </p:cNvPr>
          <p:cNvSpPr txBox="1"/>
          <p:nvPr/>
        </p:nvSpPr>
        <p:spPr>
          <a:xfrm>
            <a:off x="6845300" y="3429000"/>
            <a:ext cx="4826000" cy="1200329"/>
          </a:xfrm>
          <a:prstGeom prst="rect">
            <a:avLst/>
          </a:prstGeom>
          <a:solidFill>
            <a:srgbClr val="FFC000"/>
          </a:solidFill>
        </p:spPr>
        <p:txBody>
          <a:bodyPr wrap="square">
            <a:spAutoFit/>
          </a:bodyPr>
          <a:lstStyle/>
          <a:p>
            <a:pPr algn="just"/>
            <a:r>
              <a:rPr lang="it-IT" dirty="0">
                <a:solidFill>
                  <a:srgbClr val="1B1B1B"/>
                </a:solidFill>
              </a:rPr>
              <a:t>E</a:t>
            </a:r>
            <a:r>
              <a:rPr lang="it-IT" b="0" i="0" dirty="0">
                <a:solidFill>
                  <a:srgbClr val="1B1B1B"/>
                </a:solidFill>
                <a:effectLst/>
              </a:rPr>
              <a:t>ffetto di diversi interventi di perdita di peso [dieta ipocalorica, esercizio fisico, farmacoterapia (analoghi del recettore GLP-1) e chirurgia bariatrica sull'appetito.</a:t>
            </a:r>
            <a:endParaRPr lang="it-IT" dirty="0"/>
          </a:p>
        </p:txBody>
      </p:sp>
      <p:sp>
        <p:nvSpPr>
          <p:cNvPr id="5" name="CasellaDiTesto 4">
            <a:extLst>
              <a:ext uri="{FF2B5EF4-FFF2-40B4-BE49-F238E27FC236}">
                <a16:creationId xmlns:a16="http://schemas.microsoft.com/office/drawing/2014/main" id="{0DCD6201-7719-368C-4697-7CAF817D6381}"/>
              </a:ext>
            </a:extLst>
          </p:cNvPr>
          <p:cNvSpPr txBox="1"/>
          <p:nvPr/>
        </p:nvSpPr>
        <p:spPr>
          <a:xfrm>
            <a:off x="551145" y="856757"/>
            <a:ext cx="11120155" cy="1231106"/>
          </a:xfrm>
          <a:prstGeom prst="rect">
            <a:avLst/>
          </a:prstGeom>
          <a:noFill/>
        </p:spPr>
        <p:txBody>
          <a:bodyPr wrap="square">
            <a:spAutoFit/>
          </a:bodyPr>
          <a:lstStyle/>
          <a:p>
            <a:pPr algn="just"/>
            <a:r>
              <a:rPr lang="it-IT" sz="2000" b="1" dirty="0">
                <a:solidFill>
                  <a:srgbClr val="FF0000"/>
                </a:solidFill>
              </a:rPr>
              <a:t>L’o</a:t>
            </a:r>
            <a:r>
              <a:rPr lang="it-IT" sz="2000" b="1" i="0" dirty="0">
                <a:solidFill>
                  <a:srgbClr val="FF0000"/>
                </a:solidFill>
                <a:effectLst/>
              </a:rPr>
              <a:t>besità malattia da appetito </a:t>
            </a:r>
            <a:r>
              <a:rPr lang="it-IT" sz="2000" b="1" i="0" dirty="0" err="1">
                <a:solidFill>
                  <a:srgbClr val="FF0000"/>
                </a:solidFill>
                <a:effectLst/>
              </a:rPr>
              <a:t>disregolato</a:t>
            </a:r>
            <a:r>
              <a:rPr lang="it-IT" sz="2000" b="1" i="0" dirty="0">
                <a:solidFill>
                  <a:srgbClr val="FF0000"/>
                </a:solidFill>
                <a:effectLst/>
              </a:rPr>
              <a:t> </a:t>
            </a:r>
            <a:r>
              <a:rPr lang="it-IT" b="0" i="0" dirty="0">
                <a:solidFill>
                  <a:srgbClr val="1B1B1B"/>
                </a:solidFill>
                <a:effectLst/>
              </a:rPr>
              <a:t>in cui l'aumento della fame e/o la ridotta sazietà sono i sintomi principali,  allora gli interventi sullo stile di vita che di solito si traducono in un aumento dell'appetito potrebbero non trattare efficacemente i sintomi della malattia di base e questo porterà nella maggior parte dei casi a un recupero di peso a lungo termine nonostante il successo del WL iniziale.</a:t>
            </a:r>
            <a:endParaRPr lang="it-IT" dirty="0"/>
          </a:p>
        </p:txBody>
      </p:sp>
    </p:spTree>
    <p:extLst>
      <p:ext uri="{BB962C8B-B14F-4D97-AF65-F5344CB8AC3E}">
        <p14:creationId xmlns:p14="http://schemas.microsoft.com/office/powerpoint/2010/main" val="99753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ED724E3-4C3D-69AC-A1C8-992F4A8F0D4C}"/>
              </a:ext>
            </a:extLst>
          </p:cNvPr>
          <p:cNvSpPr txBox="1"/>
          <p:nvPr/>
        </p:nvSpPr>
        <p:spPr>
          <a:xfrm>
            <a:off x="546100" y="775037"/>
            <a:ext cx="6210300" cy="2031325"/>
          </a:xfrm>
          <a:prstGeom prst="rect">
            <a:avLst/>
          </a:prstGeom>
          <a:noFill/>
        </p:spPr>
        <p:txBody>
          <a:bodyPr wrap="square">
            <a:spAutoFit/>
          </a:bodyPr>
          <a:lstStyle/>
          <a:p>
            <a:pPr algn="just"/>
            <a:r>
              <a:rPr lang="it-IT" dirty="0">
                <a:solidFill>
                  <a:srgbClr val="1B1B1B"/>
                </a:solidFill>
              </a:rPr>
              <a:t>E’</a:t>
            </a:r>
            <a:r>
              <a:rPr lang="it-IT" i="0" dirty="0">
                <a:solidFill>
                  <a:srgbClr val="1B1B1B"/>
                </a:solidFill>
                <a:effectLst/>
              </a:rPr>
              <a:t> un termine utilizzato dai pazienti per descrivere </a:t>
            </a:r>
            <a:r>
              <a:rPr lang="it-IT" b="1" i="0" dirty="0">
                <a:solidFill>
                  <a:srgbClr val="1B1B1B"/>
                </a:solidFill>
                <a:effectLst/>
              </a:rPr>
              <a:t>"un chiacchiericcio mentale incessante" </a:t>
            </a:r>
            <a:r>
              <a:rPr lang="it-IT" i="0" dirty="0">
                <a:solidFill>
                  <a:srgbClr val="1B1B1B"/>
                </a:solidFill>
                <a:effectLst/>
              </a:rPr>
              <a:t>e una </a:t>
            </a:r>
            <a:r>
              <a:rPr lang="it-IT" b="1" i="0" dirty="0">
                <a:solidFill>
                  <a:srgbClr val="1B1B1B"/>
                </a:solidFill>
                <a:effectLst/>
              </a:rPr>
              <a:t>"</a:t>
            </a:r>
            <a:r>
              <a:rPr lang="it-IT" b="1" i="0" dirty="0" err="1">
                <a:solidFill>
                  <a:srgbClr val="1B1B1B"/>
                </a:solidFill>
                <a:effectLst/>
              </a:rPr>
              <a:t>rimuginazione</a:t>
            </a:r>
            <a:r>
              <a:rPr lang="it-IT" b="1" i="0" dirty="0">
                <a:solidFill>
                  <a:srgbClr val="1B1B1B"/>
                </a:solidFill>
                <a:effectLst/>
              </a:rPr>
              <a:t> costante" sul cibo. </a:t>
            </a:r>
          </a:p>
          <a:p>
            <a:pPr algn="just"/>
            <a:endParaRPr lang="it-IT" dirty="0">
              <a:solidFill>
                <a:srgbClr val="1B1B1B"/>
              </a:solidFill>
            </a:endParaRPr>
          </a:p>
          <a:p>
            <a:pPr algn="just"/>
            <a:r>
              <a:rPr lang="it-IT" b="0" i="0" dirty="0">
                <a:solidFill>
                  <a:srgbClr val="1B1B1B"/>
                </a:solidFill>
                <a:effectLst/>
              </a:rPr>
              <a:t>Il rumore del cibo si riferisce a “</a:t>
            </a:r>
            <a:r>
              <a:rPr lang="it-IT" b="1" i="0" dirty="0">
                <a:solidFill>
                  <a:srgbClr val="1B1B1B"/>
                </a:solidFill>
                <a:effectLst/>
              </a:rPr>
              <a:t>pensieri costanti e persistenti</a:t>
            </a:r>
            <a:r>
              <a:rPr lang="it-IT" b="0" i="0" dirty="0">
                <a:solidFill>
                  <a:srgbClr val="1B1B1B"/>
                </a:solidFill>
                <a:effectLst/>
              </a:rPr>
              <a:t>” sul cibo, “al </a:t>
            </a:r>
            <a:r>
              <a:rPr lang="it-IT" b="1" i="0" dirty="0">
                <a:solidFill>
                  <a:srgbClr val="FF0000"/>
                </a:solidFill>
                <a:effectLst/>
              </a:rPr>
              <a:t>punto da dare la sensazione che la vita ruoti attorno al cibo”</a:t>
            </a:r>
            <a:endParaRPr lang="it-IT" b="1" dirty="0">
              <a:solidFill>
                <a:srgbClr val="FF0000"/>
              </a:solidFill>
            </a:endParaRPr>
          </a:p>
        </p:txBody>
      </p:sp>
      <p:sp>
        <p:nvSpPr>
          <p:cNvPr id="7" name="CasellaDiTesto 6">
            <a:extLst>
              <a:ext uri="{FF2B5EF4-FFF2-40B4-BE49-F238E27FC236}">
                <a16:creationId xmlns:a16="http://schemas.microsoft.com/office/drawing/2014/main" id="{6D48E143-D754-5CAB-EEE2-B386A150EC6E}"/>
              </a:ext>
            </a:extLst>
          </p:cNvPr>
          <p:cNvSpPr txBox="1"/>
          <p:nvPr/>
        </p:nvSpPr>
        <p:spPr>
          <a:xfrm>
            <a:off x="546100" y="3663785"/>
            <a:ext cx="11385550" cy="2557751"/>
          </a:xfrm>
          <a:prstGeom prst="rect">
            <a:avLst/>
          </a:prstGeom>
          <a:noFill/>
        </p:spPr>
        <p:txBody>
          <a:bodyPr wrap="square">
            <a:spAutoFit/>
          </a:bodyPr>
          <a:lstStyle/>
          <a:p>
            <a:r>
              <a:rPr lang="it-IT" b="0" i="0" dirty="0">
                <a:solidFill>
                  <a:srgbClr val="1B1B1B"/>
                </a:solidFill>
                <a:effectLst/>
              </a:rPr>
              <a:t>Diverse situazioni esacerbano il rumore alimentare</a:t>
            </a:r>
            <a:r>
              <a:rPr lang="it-IT" dirty="0">
                <a:solidFill>
                  <a:srgbClr val="1B1B1B"/>
                </a:solidFill>
              </a:rPr>
              <a:t>:</a:t>
            </a:r>
          </a:p>
          <a:p>
            <a:endParaRPr lang="it-IT" sz="1000" dirty="0">
              <a:solidFill>
                <a:srgbClr val="1B1B1B"/>
              </a:solidFill>
            </a:endParaRPr>
          </a:p>
          <a:p>
            <a:pPr marL="285750" indent="-285750" algn="just">
              <a:lnSpc>
                <a:spcPct val="150000"/>
              </a:lnSpc>
              <a:buFont typeface="Arial" panose="020B0604020202020204" pitchFamily="34" charset="0"/>
              <a:buChar char="•"/>
            </a:pPr>
            <a:r>
              <a:rPr lang="it-IT" b="0" i="0" dirty="0">
                <a:solidFill>
                  <a:srgbClr val="1B1B1B"/>
                </a:solidFill>
                <a:effectLst/>
              </a:rPr>
              <a:t>Restrizione dietetica per motivi di salute</a:t>
            </a:r>
          </a:p>
          <a:p>
            <a:pPr marL="285750" indent="-285750" algn="just">
              <a:lnSpc>
                <a:spcPct val="150000"/>
              </a:lnSpc>
              <a:buFont typeface="Arial" panose="020B0604020202020204" pitchFamily="34" charset="0"/>
              <a:buChar char="•"/>
            </a:pPr>
            <a:r>
              <a:rPr lang="it-IT" b="0" i="0" dirty="0">
                <a:solidFill>
                  <a:srgbClr val="1B1B1B"/>
                </a:solidFill>
                <a:effectLst/>
              </a:rPr>
              <a:t>Stimoli ambientali come la presenza di cibo o il marketing alimentare</a:t>
            </a:r>
          </a:p>
          <a:p>
            <a:pPr marL="285750" indent="-285750" algn="just">
              <a:lnSpc>
                <a:spcPct val="150000"/>
              </a:lnSpc>
              <a:buFont typeface="Arial" panose="020B0604020202020204" pitchFamily="34" charset="0"/>
              <a:buChar char="•"/>
            </a:pPr>
            <a:r>
              <a:rPr lang="it-IT" b="0" i="0" dirty="0">
                <a:solidFill>
                  <a:srgbClr val="1B1B1B"/>
                </a:solidFill>
                <a:effectLst/>
              </a:rPr>
              <a:t>Può essere causato dalla fame fisica, ma non si limita ai pensieri alimentari indotti dalla fame</a:t>
            </a:r>
          </a:p>
          <a:p>
            <a:pPr marL="285750" indent="-285750" algn="just">
              <a:lnSpc>
                <a:spcPct val="150000"/>
              </a:lnSpc>
              <a:buFont typeface="Arial" panose="020B0604020202020204" pitchFamily="34" charset="0"/>
              <a:buChar char="•"/>
            </a:pPr>
            <a:r>
              <a:rPr lang="it-IT" b="0" i="0" dirty="0">
                <a:solidFill>
                  <a:srgbClr val="1B1B1B"/>
                </a:solidFill>
                <a:effectLst/>
              </a:rPr>
              <a:t>Si può verificare in contesti non correlati alla presenza del cibo, all'orario dei pasti, agli stimoli alimentari o alla fame</a:t>
            </a:r>
          </a:p>
          <a:p>
            <a:pPr marL="285750" indent="-285750" algn="just">
              <a:lnSpc>
                <a:spcPct val="150000"/>
              </a:lnSpc>
              <a:buFont typeface="Arial" panose="020B0604020202020204" pitchFamily="34" charset="0"/>
              <a:buChar char="•"/>
            </a:pPr>
            <a:r>
              <a:rPr lang="it-IT" b="0" i="0" dirty="0">
                <a:solidFill>
                  <a:srgbClr val="1B1B1B"/>
                </a:solidFill>
                <a:effectLst/>
              </a:rPr>
              <a:t>Può verificarsi anche nei pazienti con disturbi alimentari</a:t>
            </a:r>
            <a:endParaRPr lang="it-IT" dirty="0"/>
          </a:p>
        </p:txBody>
      </p:sp>
      <p:sp>
        <p:nvSpPr>
          <p:cNvPr id="9" name="CasellaDiTesto 8">
            <a:extLst>
              <a:ext uri="{FF2B5EF4-FFF2-40B4-BE49-F238E27FC236}">
                <a16:creationId xmlns:a16="http://schemas.microsoft.com/office/drawing/2014/main" id="{A319F88F-2391-05BA-885F-A9ADD5F8FFE6}"/>
              </a:ext>
            </a:extLst>
          </p:cNvPr>
          <p:cNvSpPr txBox="1"/>
          <p:nvPr/>
        </p:nvSpPr>
        <p:spPr>
          <a:xfrm>
            <a:off x="546100" y="236354"/>
            <a:ext cx="6096000" cy="400110"/>
          </a:xfrm>
          <a:prstGeom prst="rect">
            <a:avLst/>
          </a:prstGeom>
          <a:noFill/>
        </p:spPr>
        <p:txBody>
          <a:bodyPr wrap="square">
            <a:spAutoFit/>
          </a:bodyPr>
          <a:lstStyle/>
          <a:p>
            <a:r>
              <a:rPr lang="it-IT" sz="2000" b="1" i="1" dirty="0">
                <a:solidFill>
                  <a:srgbClr val="1B1B1B"/>
                </a:solidFill>
                <a:effectLst/>
              </a:rPr>
              <a:t>FOOD NOISE: </a:t>
            </a:r>
            <a:r>
              <a:rPr lang="it-IT" sz="2000" b="1" i="1" dirty="0">
                <a:solidFill>
                  <a:srgbClr val="1B1B1B"/>
                </a:solidFill>
              </a:rPr>
              <a:t>i</a:t>
            </a:r>
            <a:r>
              <a:rPr lang="it-IT" sz="2000" b="1" i="1" dirty="0">
                <a:solidFill>
                  <a:srgbClr val="1B1B1B"/>
                </a:solidFill>
                <a:effectLst/>
              </a:rPr>
              <a:t>l rumore alimentare</a:t>
            </a:r>
            <a:r>
              <a:rPr lang="it-IT" sz="2000" b="1" i="0" dirty="0">
                <a:solidFill>
                  <a:srgbClr val="1B1B1B"/>
                </a:solidFill>
                <a:effectLst/>
              </a:rPr>
              <a:t> </a:t>
            </a:r>
            <a:endParaRPr lang="it-IT" sz="2000" b="1" dirty="0"/>
          </a:p>
        </p:txBody>
      </p:sp>
      <p:pic>
        <p:nvPicPr>
          <p:cNvPr id="8194" name="Picture 2" descr="How to stop food noise with Mounjaro UK">
            <a:extLst>
              <a:ext uri="{FF2B5EF4-FFF2-40B4-BE49-F238E27FC236}">
                <a16:creationId xmlns:a16="http://schemas.microsoft.com/office/drawing/2014/main" id="{76F6AC58-30D3-C804-C7A3-13CC8D0F6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971550"/>
            <a:ext cx="4940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8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4CBC3E6-DD7B-100D-A4EB-C15DD770D906}"/>
              </a:ext>
            </a:extLst>
          </p:cNvPr>
          <p:cNvSpPr txBox="1"/>
          <p:nvPr/>
        </p:nvSpPr>
        <p:spPr>
          <a:xfrm>
            <a:off x="589935" y="2450503"/>
            <a:ext cx="5506065" cy="3693319"/>
          </a:xfrm>
          <a:prstGeom prst="rect">
            <a:avLst/>
          </a:prstGeom>
          <a:noFill/>
          <a:ln w="38100">
            <a:solidFill>
              <a:srgbClr val="738AC3"/>
            </a:solidFill>
          </a:ln>
        </p:spPr>
        <p:txBody>
          <a:bodyPr wrap="square">
            <a:spAutoFit/>
          </a:bodyPr>
          <a:lstStyle/>
          <a:p>
            <a:pPr algn="just"/>
            <a:r>
              <a:rPr lang="it-IT" b="0" i="0" dirty="0">
                <a:solidFill>
                  <a:srgbClr val="1B1B1B"/>
                </a:solidFill>
                <a:effectLst/>
              </a:rPr>
              <a:t>L’inizio di una dieta ipocalorica è seguito da un notevole aumento del rumore alimentare per alcuni giorni (di solito 3-4 giorni). </a:t>
            </a:r>
          </a:p>
          <a:p>
            <a:pPr algn="just"/>
            <a:endParaRPr lang="it-IT" b="0" i="0" dirty="0">
              <a:solidFill>
                <a:srgbClr val="1B1B1B"/>
              </a:solidFill>
              <a:effectLst/>
            </a:endParaRPr>
          </a:p>
          <a:p>
            <a:pPr algn="just"/>
            <a:r>
              <a:rPr lang="it-IT" b="0" i="0" dirty="0">
                <a:solidFill>
                  <a:srgbClr val="1B1B1B"/>
                </a:solidFill>
                <a:effectLst/>
              </a:rPr>
              <a:t>Si attenua man mano che i pazienti si abituano a seguire una dieta a ridotto contenuto energetico. </a:t>
            </a:r>
          </a:p>
          <a:p>
            <a:pPr algn="just"/>
            <a:endParaRPr lang="it-IT" dirty="0">
              <a:solidFill>
                <a:srgbClr val="1B1B1B"/>
              </a:solidFill>
            </a:endParaRPr>
          </a:p>
          <a:p>
            <a:pPr algn="just"/>
            <a:r>
              <a:rPr lang="it-IT" b="1" i="0" dirty="0">
                <a:solidFill>
                  <a:srgbClr val="1B1B1B"/>
                </a:solidFill>
                <a:effectLst/>
              </a:rPr>
              <a:t>Se </a:t>
            </a:r>
            <a:r>
              <a:rPr lang="it-IT" b="1" dirty="0">
                <a:solidFill>
                  <a:srgbClr val="1B1B1B"/>
                </a:solidFill>
              </a:rPr>
              <a:t>si </a:t>
            </a:r>
            <a:r>
              <a:rPr lang="it-IT" b="1" i="0" dirty="0">
                <a:solidFill>
                  <a:srgbClr val="1B1B1B"/>
                </a:solidFill>
                <a:effectLst/>
              </a:rPr>
              <a:t>interrompe  la dieta</a:t>
            </a:r>
            <a:r>
              <a:rPr lang="it-IT" b="0" i="0" dirty="0">
                <a:solidFill>
                  <a:srgbClr val="1B1B1B"/>
                </a:solidFill>
                <a:effectLst/>
              </a:rPr>
              <a:t>, ad esempio una breve vacanza che prevede cibi ipercalorici, </a:t>
            </a:r>
            <a:r>
              <a:rPr lang="it-IT" b="1" i="0" dirty="0">
                <a:solidFill>
                  <a:srgbClr val="1B1B1B"/>
                </a:solidFill>
                <a:effectLst/>
              </a:rPr>
              <a:t>il rumore alimentare ritorna con forza</a:t>
            </a:r>
            <a:r>
              <a:rPr lang="it-IT" b="0" i="0" dirty="0">
                <a:solidFill>
                  <a:srgbClr val="1B1B1B"/>
                </a:solidFill>
                <a:effectLst/>
              </a:rPr>
              <a:t>, rendendo difficile per la persona tornare alla dieta abituale (e quindi l'interruzione della dieta porta a una ricaduta e infine al collasso degli sforzi per perdere peso).</a:t>
            </a:r>
            <a:endParaRPr lang="it-IT" dirty="0"/>
          </a:p>
        </p:txBody>
      </p:sp>
      <p:sp>
        <p:nvSpPr>
          <p:cNvPr id="3" name="CasellaDiTesto 2">
            <a:extLst>
              <a:ext uri="{FF2B5EF4-FFF2-40B4-BE49-F238E27FC236}">
                <a16:creationId xmlns:a16="http://schemas.microsoft.com/office/drawing/2014/main" id="{8A30BF53-EC6B-FD38-BBCE-A4A065F65F39}"/>
              </a:ext>
            </a:extLst>
          </p:cNvPr>
          <p:cNvSpPr txBox="1"/>
          <p:nvPr/>
        </p:nvSpPr>
        <p:spPr>
          <a:xfrm>
            <a:off x="460375" y="361316"/>
            <a:ext cx="11271250" cy="1754326"/>
          </a:xfrm>
          <a:prstGeom prst="rect">
            <a:avLst/>
          </a:prstGeom>
          <a:noFill/>
        </p:spPr>
        <p:txBody>
          <a:bodyPr wrap="square">
            <a:spAutoFit/>
          </a:bodyPr>
          <a:lstStyle/>
          <a:p>
            <a:pPr algn="ctr"/>
            <a:r>
              <a:rPr lang="it-IT" b="1" i="0" dirty="0">
                <a:solidFill>
                  <a:srgbClr val="333333"/>
                </a:solidFill>
                <a:effectLst/>
                <a:latin typeface="SolferinoText-Regular"/>
              </a:rPr>
              <a:t>COME DISTINGUERE IL RUMORE ALIMENTARE DAL NORMALE APPETITO?</a:t>
            </a:r>
          </a:p>
          <a:p>
            <a:pPr algn="just"/>
            <a:endParaRPr lang="it-IT" dirty="0">
              <a:solidFill>
                <a:srgbClr val="333333"/>
              </a:solidFill>
              <a:latin typeface="SolferinoText-Regular"/>
            </a:endParaRPr>
          </a:p>
          <a:p>
            <a:pPr marL="285750" indent="-285750" algn="just">
              <a:buFont typeface="Arial" panose="020B0604020202020204" pitchFamily="34" charset="0"/>
              <a:buChar char="•"/>
            </a:pPr>
            <a:r>
              <a:rPr lang="it-IT" b="0" i="0" dirty="0">
                <a:solidFill>
                  <a:srgbClr val="333333"/>
                </a:solidFill>
                <a:effectLst/>
                <a:latin typeface="SolferinoText-Regular"/>
              </a:rPr>
              <a:t>Quando si ha fame basta mangiare per tacitarla, poi si </a:t>
            </a:r>
            <a:r>
              <a:rPr lang="it-IT" b="1" i="0" dirty="0">
                <a:solidFill>
                  <a:srgbClr val="333333"/>
                </a:solidFill>
                <a:effectLst/>
                <a:latin typeface="SolferinoText-Regular"/>
              </a:rPr>
              <a:t>pensa ad altro</a:t>
            </a:r>
          </a:p>
          <a:p>
            <a:pPr algn="just"/>
            <a:r>
              <a:rPr lang="it-IT" b="0" i="0" dirty="0">
                <a:solidFill>
                  <a:srgbClr val="333333"/>
                </a:solidFill>
                <a:effectLst/>
                <a:latin typeface="SolferinoText-Regular"/>
              </a:rPr>
              <a:t> </a:t>
            </a:r>
          </a:p>
          <a:p>
            <a:pPr marL="285750" indent="-285750" algn="just">
              <a:buFont typeface="Arial" panose="020B0604020202020204" pitchFamily="34" charset="0"/>
              <a:buChar char="•"/>
            </a:pPr>
            <a:r>
              <a:rPr lang="it-IT" dirty="0">
                <a:solidFill>
                  <a:srgbClr val="333333"/>
                </a:solidFill>
                <a:latin typeface="SolferinoText-Regular"/>
              </a:rPr>
              <a:t>S</a:t>
            </a:r>
            <a:r>
              <a:rPr lang="it-IT" b="0" i="0" dirty="0">
                <a:solidFill>
                  <a:srgbClr val="333333"/>
                </a:solidFill>
                <a:effectLst/>
                <a:latin typeface="SolferinoText-Regular"/>
              </a:rPr>
              <a:t>e invece il cervello è affollato dal food </a:t>
            </a:r>
            <a:r>
              <a:rPr lang="it-IT" b="0" i="0" dirty="0" err="1">
                <a:solidFill>
                  <a:srgbClr val="333333"/>
                </a:solidFill>
                <a:effectLst/>
                <a:latin typeface="SolferinoText-Regular"/>
              </a:rPr>
              <a:t>noise</a:t>
            </a:r>
            <a:r>
              <a:rPr lang="it-IT" b="0" i="0" dirty="0">
                <a:solidFill>
                  <a:srgbClr val="333333"/>
                </a:solidFill>
                <a:effectLst/>
                <a:latin typeface="SolferinoText-Regular"/>
              </a:rPr>
              <a:t> la sensazione è avere </a:t>
            </a:r>
            <a:r>
              <a:rPr lang="it-IT" b="1" i="0" dirty="0">
                <a:solidFill>
                  <a:srgbClr val="333333"/>
                </a:solidFill>
                <a:effectLst/>
                <a:latin typeface="SolferinoText-Regular"/>
              </a:rPr>
              <a:t>sempre bisogno di cibo</a:t>
            </a:r>
            <a:r>
              <a:rPr lang="it-IT" b="0" i="0" dirty="0">
                <a:solidFill>
                  <a:srgbClr val="333333"/>
                </a:solidFill>
                <a:effectLst/>
                <a:latin typeface="SolferinoText-Regular"/>
              </a:rPr>
              <a:t>, di non sentirsi mai soddisfatti da un pasto</a:t>
            </a:r>
            <a:endParaRPr lang="it-IT" dirty="0"/>
          </a:p>
        </p:txBody>
      </p:sp>
      <p:pic>
        <p:nvPicPr>
          <p:cNvPr id="4" name="Picture 2" descr="Avere sempre fame può dipendere da 10 cause diverse | Vanity Fair Italia">
            <a:extLst>
              <a:ext uri="{FF2B5EF4-FFF2-40B4-BE49-F238E27FC236}">
                <a16:creationId xmlns:a16="http://schemas.microsoft.com/office/drawing/2014/main" id="{8A312CC4-73D3-0EBF-8F8F-F3F53850E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663" y="2661615"/>
            <a:ext cx="4991402" cy="331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10792</TotalTime>
  <Words>5196</Words>
  <Application>Microsoft Macintosh PowerPoint</Application>
  <PresentationFormat>Widescreen</PresentationFormat>
  <Paragraphs>271</Paragraphs>
  <Slides>20</Slides>
  <Notes>10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20</vt:i4>
      </vt:variant>
    </vt:vector>
  </HeadingPairs>
  <TitlesOfParts>
    <vt:vector size="30" baseType="lpstr">
      <vt:lpstr>Apis For Office</vt:lpstr>
      <vt:lpstr>Arial</vt:lpstr>
      <vt:lpstr>Calibri</vt:lpstr>
      <vt:lpstr>Cambria</vt:lpstr>
      <vt:lpstr>Crimson Text</vt:lpstr>
      <vt:lpstr>Segoe UI Web (West European)</vt:lpstr>
      <vt:lpstr>SolferinoText-Regular</vt:lpstr>
      <vt:lpstr>Source Sans Pro Web</vt:lpstr>
      <vt:lpstr>Wingdings</vt:lpstr>
      <vt:lpstr>RetrospectVTI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Barbara Paolini</cp:lastModifiedBy>
  <cp:revision>33</cp:revision>
  <dcterms:created xsi:type="dcterms:W3CDTF">2022-02-27T17:36:31Z</dcterms:created>
  <dcterms:modified xsi:type="dcterms:W3CDTF">2026-02-19T10:08:38Z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